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257" r:id="rId3"/>
    <p:sldId id="309" r:id="rId4"/>
    <p:sldId id="308" r:id="rId5"/>
    <p:sldId id="299" r:id="rId6"/>
    <p:sldId id="590" r:id="rId7"/>
    <p:sldId id="591" r:id="rId8"/>
    <p:sldId id="592" r:id="rId9"/>
    <p:sldId id="422" r:id="rId10"/>
    <p:sldId id="303" r:id="rId11"/>
    <p:sldId id="578" r:id="rId12"/>
    <p:sldId id="579" r:id="rId13"/>
    <p:sldId id="582" r:id="rId14"/>
    <p:sldId id="593" r:id="rId15"/>
    <p:sldId id="595" r:id="rId16"/>
    <p:sldId id="594" r:id="rId17"/>
    <p:sldId id="549" r:id="rId18"/>
    <p:sldId id="285" r:id="rId19"/>
    <p:sldId id="572" r:id="rId20"/>
    <p:sldId id="552" r:id="rId21"/>
    <p:sldId id="311" r:id="rId22"/>
    <p:sldId id="553" r:id="rId23"/>
    <p:sldId id="294" r:id="rId24"/>
    <p:sldId id="559" r:id="rId25"/>
    <p:sldId id="561" r:id="rId26"/>
    <p:sldId id="560" r:id="rId27"/>
    <p:sldId id="310" r:id="rId28"/>
    <p:sldId id="551" r:id="rId29"/>
    <p:sldId id="268" r:id="rId30"/>
    <p:sldId id="562" r:id="rId31"/>
    <p:sldId id="571" r:id="rId32"/>
    <p:sldId id="302" r:id="rId33"/>
    <p:sldId id="335" r:id="rId34"/>
    <p:sldId id="566" r:id="rId35"/>
    <p:sldId id="568" r:id="rId36"/>
    <p:sldId id="278" r:id="rId37"/>
    <p:sldId id="279" r:id="rId38"/>
    <p:sldId id="281" r:id="rId39"/>
    <p:sldId id="569" r:id="rId40"/>
    <p:sldId id="570" r:id="rId41"/>
    <p:sldId id="556" r:id="rId42"/>
    <p:sldId id="323" r:id="rId43"/>
    <p:sldId id="574" r:id="rId44"/>
    <p:sldId id="564" r:id="rId45"/>
    <p:sldId id="563" r:id="rId46"/>
    <p:sldId id="557" r:id="rId47"/>
    <p:sldId id="318" r:id="rId48"/>
    <p:sldId id="565" r:id="rId49"/>
    <p:sldId id="319" r:id="rId50"/>
    <p:sldId id="333" r:id="rId51"/>
    <p:sldId id="320" r:id="rId52"/>
    <p:sldId id="589" r:id="rId53"/>
    <p:sldId id="584" r:id="rId54"/>
    <p:sldId id="269" r:id="rId55"/>
    <p:sldId id="274" r:id="rId56"/>
    <p:sldId id="575" r:id="rId57"/>
    <p:sldId id="586" r:id="rId58"/>
    <p:sldId id="334" r:id="rId59"/>
    <p:sldId id="300" r:id="rId60"/>
    <p:sldId id="583" r:id="rId61"/>
    <p:sldId id="567" r:id="rId62"/>
    <p:sldId id="287" r:id="rId63"/>
    <p:sldId id="325" r:id="rId64"/>
    <p:sldId id="573" r:id="rId65"/>
    <p:sldId id="292" r:id="rId66"/>
    <p:sldId id="326" r:id="rId67"/>
    <p:sldId id="588" r:id="rId68"/>
    <p:sldId id="587" r:id="rId69"/>
    <p:sldId id="280"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66" autoAdjust="0"/>
    <p:restoredTop sz="96370" autoAdjust="0"/>
  </p:normalViewPr>
  <p:slideViewPr>
    <p:cSldViewPr>
      <p:cViewPr varScale="1">
        <p:scale>
          <a:sx n="88" d="100"/>
          <a:sy n="88" d="100"/>
        </p:scale>
        <p:origin x="1062" y="57"/>
      </p:cViewPr>
      <p:guideLst>
        <p:guide orient="horz" pos="2160"/>
        <p:guide pos="2880"/>
      </p:guideLst>
    </p:cSldViewPr>
  </p:slideViewPr>
  <p:outlineViewPr>
    <p:cViewPr>
      <p:scale>
        <a:sx n="33" d="100"/>
        <a:sy n="33" d="100"/>
      </p:scale>
      <p:origin x="0" y="281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133FC9-9036-479B-B1C5-13CDCB879048}" type="datetimeFigureOut">
              <a:rPr lang="en-US" smtClean="0"/>
              <a:t>9/30/2024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535428-6E78-4990-BDA3-5372D6CCB19B}" type="slidenum">
              <a:rPr lang="en-US" smtClean="0"/>
              <a:t>‹#›</a:t>
            </a:fld>
            <a:endParaRPr lang="en-US"/>
          </a:p>
        </p:txBody>
      </p:sp>
    </p:spTree>
    <p:extLst>
      <p:ext uri="{BB962C8B-B14F-4D97-AF65-F5344CB8AC3E}">
        <p14:creationId xmlns:p14="http://schemas.microsoft.com/office/powerpoint/2010/main" val="901124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Accessible – understandable, intuitive and obvious to the business user</a:t>
            </a:r>
          </a:p>
          <a:p>
            <a:r>
              <a:rPr lang="en-US" dirty="0"/>
              <a:t>Consistent – labels and definitions</a:t>
            </a:r>
          </a:p>
          <a:p>
            <a:r>
              <a:rPr lang="en-US" dirty="0"/>
              <a:t>Adaptable – business users are always asking new questions</a:t>
            </a:r>
          </a:p>
          <a:p>
            <a:r>
              <a:rPr lang="en-US" dirty="0"/>
              <a:t>Timely – ETL process must be completed so that data is available when it is most useful</a:t>
            </a:r>
          </a:p>
          <a:p>
            <a:r>
              <a:rPr lang="en-US" dirty="0"/>
              <a:t>Secure – Only authorized users should have access to the data</a:t>
            </a:r>
          </a:p>
          <a:p>
            <a:r>
              <a:rPr lang="en-US" dirty="0"/>
              <a:t>Authoritative and Trustworthy – The right and the correct data</a:t>
            </a:r>
          </a:p>
          <a:p>
            <a:r>
              <a:rPr lang="en-US" dirty="0"/>
              <a:t>Accepted – The business users need to use the warehouse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New Roman"/>
                <a:ea typeface="Times New Roman"/>
                <a:cs typeface="Times New Roman"/>
                <a:sym typeface="Times New Roman"/>
              </a:rPr>
              <a:t>4</a:t>
            </a:fld>
            <a:endParaRPr lang="en-US"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623168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New Roman"/>
                <a:ea typeface="Times New Roman"/>
                <a:cs typeface="Times New Roman"/>
                <a:sym typeface="Times New Roman"/>
              </a:rPr>
              <a:t>27</a:t>
            </a:fld>
            <a:endParaRPr lang="en-US"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424622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3: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spcBef>
                <a:spcPts val="360"/>
              </a:spcBef>
              <a:spcAft>
                <a:spcPts val="0"/>
              </a:spcAft>
              <a:buNone/>
            </a:pPr>
            <a:r>
              <a:rPr lang="en-US" dirty="0"/>
              <a:t>Additive – adding, subtracting, multiplying and dividing provide useful results.  $200 is twice as much as $100.  However, 50 degrees Fahrenheit is not twice as warm as 25 degrees.</a:t>
            </a:r>
          </a:p>
          <a:p>
            <a:pPr marL="0" lvl="0" indent="0">
              <a:spcBef>
                <a:spcPts val="360"/>
              </a:spcBef>
              <a:spcAft>
                <a:spcPts val="0"/>
              </a:spcAft>
              <a:buNone/>
            </a:pPr>
            <a:r>
              <a:rPr lang="en-US" dirty="0"/>
              <a:t>Semi-additive – some math might make sense where others might not.  The difference between 75 degrees F and 50 degrees is the same as between 50 and 25.  $3 per gallon is half as much as $6 per gallon, but we can’t add $3 and $6 to get $9 to get a total price since we need to know how many gallons for each.  Dates can be added and subtracted to get the number of days, but the result is not a date.</a:t>
            </a:r>
          </a:p>
          <a:p>
            <a:pPr marL="0" lvl="0" indent="0">
              <a:spcBef>
                <a:spcPts val="360"/>
              </a:spcBef>
              <a:spcAft>
                <a:spcPts val="0"/>
              </a:spcAft>
              <a:buNone/>
            </a:pPr>
            <a:r>
              <a:rPr lang="en-US" dirty="0"/>
              <a:t>Non-additive – We usually cannot add percentages: 25% blue in one category and 50% blue in another does not mean that there is 75% blue overall.</a:t>
            </a:r>
            <a:endParaRPr dirty="0"/>
          </a:p>
        </p:txBody>
      </p:sp>
      <p:sp>
        <p:nvSpPr>
          <p:cNvPr id="193" name="Google Shape;193;p13: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47: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spcBef>
                <a:spcPts val="360"/>
              </a:spcBef>
              <a:spcAft>
                <a:spcPts val="0"/>
              </a:spcAft>
              <a:buNone/>
            </a:pPr>
            <a:endParaRPr/>
          </a:p>
        </p:txBody>
      </p:sp>
      <p:sp>
        <p:nvSpPr>
          <p:cNvPr id="404" name="Google Shape;404;p47: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9793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56: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spcBef>
                <a:spcPts val="360"/>
              </a:spcBef>
              <a:spcAft>
                <a:spcPts val="0"/>
              </a:spcAft>
              <a:buNone/>
            </a:pPr>
            <a:endParaRPr/>
          </a:p>
        </p:txBody>
      </p:sp>
      <p:sp>
        <p:nvSpPr>
          <p:cNvPr id="458" name="Google Shape;458;p56: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2642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0: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spcBef>
                <a:spcPts val="360"/>
              </a:spcBef>
              <a:spcAft>
                <a:spcPts val="0"/>
              </a:spcAft>
              <a:buNone/>
            </a:pPr>
            <a:endParaRPr/>
          </a:p>
        </p:txBody>
      </p:sp>
      <p:sp>
        <p:nvSpPr>
          <p:cNvPr id="167" name="Google Shape;167;p10: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6499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3: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spcBef>
                <a:spcPts val="360"/>
              </a:spcBef>
              <a:spcAft>
                <a:spcPts val="0"/>
              </a:spcAft>
              <a:buNone/>
            </a:pPr>
            <a:endParaRPr/>
          </a:p>
        </p:txBody>
      </p:sp>
      <p:sp>
        <p:nvSpPr>
          <p:cNvPr id="252" name="Google Shape;252;p23: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4: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spcBef>
                <a:spcPts val="360"/>
              </a:spcBef>
              <a:spcAft>
                <a:spcPts val="0"/>
              </a:spcAft>
              <a:buNone/>
            </a:pPr>
            <a:endParaRPr/>
          </a:p>
        </p:txBody>
      </p:sp>
      <p:sp>
        <p:nvSpPr>
          <p:cNvPr id="258" name="Google Shape;258;p24: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6: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spcBef>
                <a:spcPts val="360"/>
              </a:spcBef>
              <a:spcAft>
                <a:spcPts val="0"/>
              </a:spcAft>
              <a:buNone/>
            </a:pPr>
            <a:endParaRPr/>
          </a:p>
        </p:txBody>
      </p:sp>
      <p:sp>
        <p:nvSpPr>
          <p:cNvPr id="270" name="Google Shape;270;p26: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6: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spcBef>
                <a:spcPts val="360"/>
              </a:spcBef>
              <a:spcAft>
                <a:spcPts val="0"/>
              </a:spcAft>
              <a:buNone/>
            </a:pPr>
            <a:endParaRPr/>
          </a:p>
        </p:txBody>
      </p:sp>
      <p:sp>
        <p:nvSpPr>
          <p:cNvPr id="270" name="Google Shape;270;p26: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5317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6: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spcBef>
                <a:spcPts val="360"/>
              </a:spcBef>
              <a:spcAft>
                <a:spcPts val="0"/>
              </a:spcAft>
              <a:buNone/>
            </a:pPr>
            <a:endParaRPr/>
          </a:p>
        </p:txBody>
      </p:sp>
      <p:sp>
        <p:nvSpPr>
          <p:cNvPr id="270" name="Google Shape;270;p26: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2635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58515-C6D7-D823-01E7-A52B2C8683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2E1D4F-B6DD-0E33-06EB-10C3B7461C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6E52B5-0EEB-3AAA-F6BD-37AB11A87689}"/>
              </a:ext>
            </a:extLst>
          </p:cNvPr>
          <p:cNvSpPr>
            <a:spLocks noGrp="1"/>
          </p:cNvSpPr>
          <p:nvPr>
            <p:ph type="body" idx="1"/>
          </p:nvPr>
        </p:nvSpPr>
        <p:spPr/>
        <p:txBody>
          <a:bodyPr/>
          <a:lstStyle/>
          <a:p>
            <a:r>
              <a:rPr lang="en-US" dirty="0"/>
              <a:t>The fact tables store data about business events, in this case sales line items.</a:t>
            </a:r>
          </a:p>
          <a:p>
            <a:r>
              <a:rPr lang="en-US" dirty="0"/>
              <a:t>The columns of the fact table that represent things such as the time of the sale, the store, the product, and the customer are represented as compact integers with foreign key references to the corresponding dimension tables.</a:t>
            </a:r>
          </a:p>
          <a:p>
            <a:r>
              <a:rPr lang="en-US" dirty="0"/>
              <a:t>The fact table will have one row for each sales line item.</a:t>
            </a:r>
          </a:p>
          <a:p>
            <a:r>
              <a:rPr lang="en-US" dirty="0"/>
              <a:t>The dimension tables represent properties of those business events, in this case the time of the event, the location of the event, the customer, and the product.</a:t>
            </a:r>
          </a:p>
          <a:p>
            <a:r>
              <a:rPr lang="en-US" dirty="0"/>
              <a:t>The customer dimension table stores all of the attributes of the customer, such as their full name, and can contain data such as address, and phone number.</a:t>
            </a:r>
          </a:p>
          <a:p>
            <a:r>
              <a:rPr lang="en-US" dirty="0"/>
              <a:t>Time grains for time, day, month, quarter and year.</a:t>
            </a:r>
          </a:p>
          <a:p>
            <a:endParaRPr lang="en-US" dirty="0"/>
          </a:p>
        </p:txBody>
      </p:sp>
      <p:sp>
        <p:nvSpPr>
          <p:cNvPr id="4" name="Slide Number Placeholder 3">
            <a:extLst>
              <a:ext uri="{FF2B5EF4-FFF2-40B4-BE49-F238E27FC236}">
                <a16:creationId xmlns:a16="http://schemas.microsoft.com/office/drawing/2014/main" id="{2C2BDF3D-8D19-1C02-3D6E-31CED6A23E80}"/>
              </a:ext>
            </a:extLst>
          </p:cNvPr>
          <p:cNvSpPr>
            <a:spLocks noGrp="1"/>
          </p:cNvSpPr>
          <p:nvPr>
            <p:ph type="sldNum" sz="quarter" idx="5"/>
          </p:nvPr>
        </p:nvSpPr>
        <p:spPr/>
        <p:txBody>
          <a:bodyPr/>
          <a:lstStyle/>
          <a:p>
            <a:fld id="{E92CEB16-F82E-44B6-ADB8-68558D458D73}" type="slidenum">
              <a:rPr lang="en-US" smtClean="0"/>
              <a:t>14</a:t>
            </a:fld>
            <a:endParaRPr lang="en-US"/>
          </a:p>
        </p:txBody>
      </p:sp>
    </p:spTree>
    <p:extLst>
      <p:ext uri="{BB962C8B-B14F-4D97-AF65-F5344CB8AC3E}">
        <p14:creationId xmlns:p14="http://schemas.microsoft.com/office/powerpoint/2010/main" val="41603348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0: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spcBef>
                <a:spcPts val="360"/>
              </a:spcBef>
              <a:spcAft>
                <a:spcPts val="0"/>
              </a:spcAft>
              <a:buNone/>
            </a:pPr>
            <a:endParaRPr/>
          </a:p>
        </p:txBody>
      </p:sp>
      <p:sp>
        <p:nvSpPr>
          <p:cNvPr id="295" name="Google Shape;295;p30: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0: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spcBef>
                <a:spcPts val="360"/>
              </a:spcBef>
              <a:spcAft>
                <a:spcPts val="0"/>
              </a:spcAft>
              <a:buNone/>
            </a:pPr>
            <a:endParaRPr/>
          </a:p>
        </p:txBody>
      </p:sp>
      <p:sp>
        <p:nvSpPr>
          <p:cNvPr id="167" name="Google Shape;167;p10: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0341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0: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spcBef>
                <a:spcPts val="360"/>
              </a:spcBef>
              <a:spcAft>
                <a:spcPts val="0"/>
              </a:spcAft>
              <a:buNone/>
            </a:pPr>
            <a:endParaRPr/>
          </a:p>
        </p:txBody>
      </p:sp>
      <p:sp>
        <p:nvSpPr>
          <p:cNvPr id="167" name="Google Shape;167;p10: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3509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2CEB16-F82E-44B6-ADB8-68558D458D73}" type="slidenum">
              <a:rPr lang="en-US" smtClean="0"/>
              <a:t>45</a:t>
            </a:fld>
            <a:endParaRPr lang="en-US"/>
          </a:p>
        </p:txBody>
      </p:sp>
    </p:spTree>
    <p:extLst>
      <p:ext uri="{BB962C8B-B14F-4D97-AF65-F5344CB8AC3E}">
        <p14:creationId xmlns:p14="http://schemas.microsoft.com/office/powerpoint/2010/main" val="4034048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0: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spcBef>
                <a:spcPts val="360"/>
              </a:spcBef>
              <a:spcAft>
                <a:spcPts val="0"/>
              </a:spcAft>
              <a:buNone/>
            </a:pPr>
            <a:endParaRPr/>
          </a:p>
        </p:txBody>
      </p:sp>
      <p:sp>
        <p:nvSpPr>
          <p:cNvPr id="167" name="Google Shape;167;p10: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5726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1: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spcBef>
                <a:spcPts val="360"/>
              </a:spcBef>
              <a:spcAft>
                <a:spcPts val="0"/>
              </a:spcAft>
              <a:buNone/>
            </a:pPr>
            <a:endParaRPr/>
          </a:p>
        </p:txBody>
      </p:sp>
      <p:sp>
        <p:nvSpPr>
          <p:cNvPr id="173" name="Google Shape;173;p11: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14637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1: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spcBef>
                <a:spcPts val="360"/>
              </a:spcBef>
              <a:spcAft>
                <a:spcPts val="0"/>
              </a:spcAft>
              <a:buNone/>
            </a:pPr>
            <a:endParaRPr/>
          </a:p>
        </p:txBody>
      </p:sp>
      <p:sp>
        <p:nvSpPr>
          <p:cNvPr id="173" name="Google Shape;173;p11: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014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2: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spcBef>
                <a:spcPts val="360"/>
              </a:spcBef>
              <a:spcAft>
                <a:spcPts val="0"/>
              </a:spcAft>
              <a:buNone/>
            </a:pPr>
            <a:endParaRPr/>
          </a:p>
        </p:txBody>
      </p:sp>
      <p:sp>
        <p:nvSpPr>
          <p:cNvPr id="179" name="Google Shape;179;p12: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3456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New Roman"/>
                <a:ea typeface="Times New Roman"/>
                <a:cs typeface="Times New Roman"/>
                <a:sym typeface="Times New Roman"/>
              </a:rPr>
              <a:t>50</a:t>
            </a:fld>
            <a:endParaRPr lang="en-US"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653887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3: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spcBef>
                <a:spcPts val="360"/>
              </a:spcBef>
              <a:spcAft>
                <a:spcPts val="0"/>
              </a:spcAft>
              <a:buNone/>
            </a:pPr>
            <a:endParaRPr/>
          </a:p>
        </p:txBody>
      </p:sp>
      <p:sp>
        <p:nvSpPr>
          <p:cNvPr id="185" name="Google Shape;185;p13: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0443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D97D1-95B5-FCF3-7E55-30922006BF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6A0B13-3FD8-1E6B-7E24-BBAB7381AD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95473B-39C0-C5B6-9EDF-2A85BDD4F102}"/>
              </a:ext>
            </a:extLst>
          </p:cNvPr>
          <p:cNvSpPr>
            <a:spLocks noGrp="1"/>
          </p:cNvSpPr>
          <p:nvPr>
            <p:ph type="body" idx="1"/>
          </p:nvPr>
        </p:nvSpPr>
        <p:spPr/>
        <p:txBody>
          <a:bodyPr/>
          <a:lstStyle/>
          <a:p>
            <a:r>
              <a:rPr lang="en-US" dirty="0"/>
              <a:t>The fact tables store data about business events, in this case sales line items.</a:t>
            </a:r>
          </a:p>
          <a:p>
            <a:r>
              <a:rPr lang="en-US" dirty="0"/>
              <a:t>The columns of the fact table that represent things such as the time of the sale, the store, the product, and the customer are represented as compact integers with foreign key references to the corresponding dimension tables.</a:t>
            </a:r>
          </a:p>
          <a:p>
            <a:r>
              <a:rPr lang="en-US" dirty="0"/>
              <a:t>The fact table will have one row for each sales line item.</a:t>
            </a:r>
          </a:p>
          <a:p>
            <a:r>
              <a:rPr lang="en-US" dirty="0"/>
              <a:t>The dimension tables represent properties of those business events, in this case the time of the event, the location of the event, the customer, and the product.</a:t>
            </a:r>
          </a:p>
          <a:p>
            <a:r>
              <a:rPr lang="en-US" dirty="0"/>
              <a:t>The customer dimension table stores all of the attributes of the customer, such as their full name, and can contain data such as address, and phone number.</a:t>
            </a:r>
          </a:p>
          <a:p>
            <a:r>
              <a:rPr lang="en-US" dirty="0"/>
              <a:t>Time grains for time, day, month, quarter and year.</a:t>
            </a:r>
          </a:p>
          <a:p>
            <a:endParaRPr lang="en-US" dirty="0"/>
          </a:p>
        </p:txBody>
      </p:sp>
      <p:sp>
        <p:nvSpPr>
          <p:cNvPr id="4" name="Slide Number Placeholder 3">
            <a:extLst>
              <a:ext uri="{FF2B5EF4-FFF2-40B4-BE49-F238E27FC236}">
                <a16:creationId xmlns:a16="http://schemas.microsoft.com/office/drawing/2014/main" id="{A96671A5-0920-B296-C479-46A396A10B88}"/>
              </a:ext>
            </a:extLst>
          </p:cNvPr>
          <p:cNvSpPr>
            <a:spLocks noGrp="1"/>
          </p:cNvSpPr>
          <p:nvPr>
            <p:ph type="sldNum" sz="quarter" idx="5"/>
          </p:nvPr>
        </p:nvSpPr>
        <p:spPr/>
        <p:txBody>
          <a:bodyPr/>
          <a:lstStyle/>
          <a:p>
            <a:fld id="{E92CEB16-F82E-44B6-ADB8-68558D458D73}" type="slidenum">
              <a:rPr lang="en-US" smtClean="0"/>
              <a:t>15</a:t>
            </a:fld>
            <a:endParaRPr lang="en-US"/>
          </a:p>
        </p:txBody>
      </p:sp>
    </p:spTree>
    <p:extLst>
      <p:ext uri="{BB962C8B-B14F-4D97-AF65-F5344CB8AC3E}">
        <p14:creationId xmlns:p14="http://schemas.microsoft.com/office/powerpoint/2010/main" val="16386794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4: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spcBef>
                <a:spcPts val="360"/>
              </a:spcBef>
              <a:spcAft>
                <a:spcPts val="0"/>
              </a:spcAft>
              <a:buNone/>
            </a:pPr>
            <a:endParaRPr/>
          </a:p>
        </p:txBody>
      </p:sp>
      <p:sp>
        <p:nvSpPr>
          <p:cNvPr id="191" name="Google Shape;191;p14: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38321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4: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spcBef>
                <a:spcPts val="360"/>
              </a:spcBef>
              <a:spcAft>
                <a:spcPts val="0"/>
              </a:spcAft>
              <a:buNone/>
            </a:pPr>
            <a:endParaRPr/>
          </a:p>
        </p:txBody>
      </p:sp>
      <p:sp>
        <p:nvSpPr>
          <p:cNvPr id="191" name="Google Shape;191;p14: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3989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4: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spcBef>
                <a:spcPts val="360"/>
              </a:spcBef>
              <a:spcAft>
                <a:spcPts val="0"/>
              </a:spcAft>
              <a:buNone/>
            </a:pPr>
            <a:endParaRPr/>
          </a:p>
        </p:txBody>
      </p:sp>
      <p:sp>
        <p:nvSpPr>
          <p:cNvPr id="191" name="Google Shape;191;p14: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525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9: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spcBef>
                <a:spcPts val="360"/>
              </a:spcBef>
              <a:spcAft>
                <a:spcPts val="0"/>
              </a:spcAft>
              <a:buNone/>
            </a:pPr>
            <a:endParaRPr/>
          </a:p>
        </p:txBody>
      </p:sp>
      <p:sp>
        <p:nvSpPr>
          <p:cNvPr id="225" name="Google Shape;225;p19: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7410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0: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spcBef>
                <a:spcPts val="360"/>
              </a:spcBef>
              <a:spcAft>
                <a:spcPts val="0"/>
              </a:spcAft>
              <a:buNone/>
            </a:pPr>
            <a:endParaRPr/>
          </a:p>
        </p:txBody>
      </p:sp>
      <p:sp>
        <p:nvSpPr>
          <p:cNvPr id="167" name="Google Shape;167;p10: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13176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47: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spcBef>
                <a:spcPts val="360"/>
              </a:spcBef>
              <a:spcAft>
                <a:spcPts val="0"/>
              </a:spcAft>
              <a:buNone/>
            </a:pPr>
            <a:endParaRPr/>
          </a:p>
        </p:txBody>
      </p:sp>
      <p:sp>
        <p:nvSpPr>
          <p:cNvPr id="404" name="Google Shape;404;p47: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2226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45: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spcBef>
                <a:spcPts val="360"/>
              </a:spcBef>
              <a:spcAft>
                <a:spcPts val="0"/>
              </a:spcAft>
              <a:buNone/>
            </a:pPr>
            <a:endParaRPr/>
          </a:p>
        </p:txBody>
      </p:sp>
      <p:sp>
        <p:nvSpPr>
          <p:cNvPr id="389" name="Google Shape;389;p45: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0: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spcBef>
                <a:spcPts val="360"/>
              </a:spcBef>
              <a:spcAft>
                <a:spcPts val="0"/>
              </a:spcAft>
              <a:buNone/>
            </a:pPr>
            <a:endParaRPr/>
          </a:p>
        </p:txBody>
      </p:sp>
      <p:sp>
        <p:nvSpPr>
          <p:cNvPr id="167" name="Google Shape;167;p10: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2709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32: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spcBef>
                <a:spcPts val="360"/>
              </a:spcBef>
              <a:spcAft>
                <a:spcPts val="0"/>
              </a:spcAft>
              <a:buNone/>
            </a:pPr>
            <a:endParaRPr/>
          </a:p>
        </p:txBody>
      </p:sp>
      <p:sp>
        <p:nvSpPr>
          <p:cNvPr id="307" name="Google Shape;307;p32: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35: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spcBef>
                <a:spcPts val="360"/>
              </a:spcBef>
              <a:spcAft>
                <a:spcPts val="0"/>
              </a:spcAft>
              <a:buNone/>
            </a:pPr>
            <a:r>
              <a:rPr lang="en-US" dirty="0"/>
              <a:t>Type 4 + Type 1</a:t>
            </a:r>
            <a:endParaRPr dirty="0"/>
          </a:p>
        </p:txBody>
      </p:sp>
      <p:sp>
        <p:nvSpPr>
          <p:cNvPr id="325" name="Google Shape;325;p35: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5C8B3-9D5A-F9FE-3FFD-D48729619E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580D8-B0AA-9FCC-A569-B60DA4C1AB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107B8F-D6FF-E7B7-5301-26A58B79A30E}"/>
              </a:ext>
            </a:extLst>
          </p:cNvPr>
          <p:cNvSpPr>
            <a:spLocks noGrp="1"/>
          </p:cNvSpPr>
          <p:nvPr>
            <p:ph type="body" idx="1"/>
          </p:nvPr>
        </p:nvSpPr>
        <p:spPr/>
        <p:txBody>
          <a:bodyPr/>
          <a:lstStyle/>
          <a:p>
            <a:r>
              <a:rPr lang="en-US" dirty="0"/>
              <a:t>The fact tables store data about business events, in this case sales line items.</a:t>
            </a:r>
          </a:p>
          <a:p>
            <a:r>
              <a:rPr lang="en-US" dirty="0"/>
              <a:t>The columns of the fact table that represent things such as the time of the sale, the store, the product, and the customer are represented as compact integers with foreign key references to the corresponding dimension tables.</a:t>
            </a:r>
          </a:p>
          <a:p>
            <a:r>
              <a:rPr lang="en-US" dirty="0"/>
              <a:t>The fact table will have one row for each sales line item.</a:t>
            </a:r>
          </a:p>
          <a:p>
            <a:r>
              <a:rPr lang="en-US" dirty="0"/>
              <a:t>The dimension tables represent properties of those business events, in this case the time of the event, the location of the event, the customer, and the product.</a:t>
            </a:r>
          </a:p>
          <a:p>
            <a:r>
              <a:rPr lang="en-US" dirty="0"/>
              <a:t>The customer dimension table stores all of the attributes of the customer, such as their full name, and can contain data such as address, and phone number.</a:t>
            </a:r>
          </a:p>
          <a:p>
            <a:r>
              <a:rPr lang="en-US" dirty="0"/>
              <a:t>Time grains for time, day, month, quarter and year.</a:t>
            </a:r>
          </a:p>
          <a:p>
            <a:endParaRPr lang="en-US" dirty="0"/>
          </a:p>
        </p:txBody>
      </p:sp>
      <p:sp>
        <p:nvSpPr>
          <p:cNvPr id="4" name="Slide Number Placeholder 3">
            <a:extLst>
              <a:ext uri="{FF2B5EF4-FFF2-40B4-BE49-F238E27FC236}">
                <a16:creationId xmlns:a16="http://schemas.microsoft.com/office/drawing/2014/main" id="{6AE5FA42-2987-F40B-7B15-D71D2F28F785}"/>
              </a:ext>
            </a:extLst>
          </p:cNvPr>
          <p:cNvSpPr>
            <a:spLocks noGrp="1"/>
          </p:cNvSpPr>
          <p:nvPr>
            <p:ph type="sldNum" sz="quarter" idx="5"/>
          </p:nvPr>
        </p:nvSpPr>
        <p:spPr/>
        <p:txBody>
          <a:bodyPr/>
          <a:lstStyle/>
          <a:p>
            <a:fld id="{E92CEB16-F82E-44B6-ADB8-68558D458D73}" type="slidenum">
              <a:rPr lang="en-US" smtClean="0"/>
              <a:t>16</a:t>
            </a:fld>
            <a:endParaRPr lang="en-US"/>
          </a:p>
        </p:txBody>
      </p:sp>
    </p:spTree>
    <p:extLst>
      <p:ext uri="{BB962C8B-B14F-4D97-AF65-F5344CB8AC3E}">
        <p14:creationId xmlns:p14="http://schemas.microsoft.com/office/powerpoint/2010/main" val="32807175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35: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spcBef>
                <a:spcPts val="360"/>
              </a:spcBef>
              <a:spcAft>
                <a:spcPts val="0"/>
              </a:spcAft>
              <a:buNone/>
            </a:pPr>
            <a:r>
              <a:rPr lang="en-US" dirty="0"/>
              <a:t>Type 4 + Type 1</a:t>
            </a:r>
            <a:endParaRPr dirty="0"/>
          </a:p>
        </p:txBody>
      </p:sp>
      <p:sp>
        <p:nvSpPr>
          <p:cNvPr id="325" name="Google Shape;325;p35: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86987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37: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spcBef>
                <a:spcPts val="360"/>
              </a:spcBef>
              <a:spcAft>
                <a:spcPts val="0"/>
              </a:spcAft>
              <a:buNone/>
            </a:pPr>
            <a:endParaRPr dirty="0"/>
          </a:p>
        </p:txBody>
      </p:sp>
      <p:sp>
        <p:nvSpPr>
          <p:cNvPr id="337" name="Google Shape;337;p37: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39: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spcBef>
                <a:spcPts val="360"/>
              </a:spcBef>
              <a:spcAft>
                <a:spcPts val="0"/>
              </a:spcAft>
              <a:buNone/>
            </a:pPr>
            <a:endParaRPr dirty="0"/>
          </a:p>
        </p:txBody>
      </p:sp>
      <p:sp>
        <p:nvSpPr>
          <p:cNvPr id="349" name="Google Shape;349;p39: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New Roman"/>
                <a:ea typeface="Times New Roman"/>
                <a:cs typeface="Times New Roman"/>
                <a:sym typeface="Times New Roman"/>
              </a:rPr>
              <a:t>67</a:t>
            </a:fld>
            <a:endParaRPr lang="en-US"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1038500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New Roman"/>
                <a:ea typeface="Times New Roman"/>
                <a:cs typeface="Times New Roman"/>
                <a:sym typeface="Times New Roman"/>
              </a:rPr>
              <a:t>68</a:t>
            </a:fld>
            <a:endParaRPr lang="en-US"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389619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fact tables store data about business events, in this case sales line items.</a:t>
            </a:r>
          </a:p>
          <a:p>
            <a:r>
              <a:rPr lang="en-US" dirty="0"/>
              <a:t>The columns of the fact table that represent things such as the time of the sale, the store, the product, and the customer are represented as compact integers with foreign key references to the corresponding dimension tables.</a:t>
            </a:r>
          </a:p>
          <a:p>
            <a:r>
              <a:rPr lang="en-US" dirty="0"/>
              <a:t>The fact table will have one row for each sales line item.</a:t>
            </a:r>
          </a:p>
          <a:p>
            <a:r>
              <a:rPr lang="en-US" dirty="0"/>
              <a:t>The dimension tables represent properties of those business events, in this case the time of the event, the location of the event, the customer, and the product.</a:t>
            </a:r>
          </a:p>
          <a:p>
            <a:r>
              <a:rPr lang="en-US" dirty="0"/>
              <a:t>The customer dimension table stores all of the attributes of the customer, such as their full name, and can contain data such as address, and phone number.</a:t>
            </a:r>
          </a:p>
          <a:p>
            <a:r>
              <a:rPr lang="en-US" dirty="0"/>
              <a:t>Time grains for time, day, month, quarter and year.</a:t>
            </a:r>
          </a:p>
          <a:p>
            <a:endParaRPr lang="en-US" dirty="0"/>
          </a:p>
        </p:txBody>
      </p:sp>
      <p:sp>
        <p:nvSpPr>
          <p:cNvPr id="4" name="Slide Number Placeholder 3"/>
          <p:cNvSpPr>
            <a:spLocks noGrp="1"/>
          </p:cNvSpPr>
          <p:nvPr>
            <p:ph type="sldNum" sz="quarter" idx="5"/>
          </p:nvPr>
        </p:nvSpPr>
        <p:spPr/>
        <p:txBody>
          <a:bodyPr/>
          <a:lstStyle/>
          <a:p>
            <a:fld id="{E92CEB16-F82E-44B6-ADB8-68558D458D73}" type="slidenum">
              <a:rPr lang="en-US" smtClean="0"/>
              <a:t>17</a:t>
            </a:fld>
            <a:endParaRPr lang="en-US"/>
          </a:p>
        </p:txBody>
      </p:sp>
    </p:spTree>
    <p:extLst>
      <p:ext uri="{BB962C8B-B14F-4D97-AF65-F5344CB8AC3E}">
        <p14:creationId xmlns:p14="http://schemas.microsoft.com/office/powerpoint/2010/main" val="2622277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fact tables store data about business events, in this case sales line items.</a:t>
            </a:r>
          </a:p>
          <a:p>
            <a:r>
              <a:rPr lang="en-US" dirty="0"/>
              <a:t>The columns of the fact table that represent things such as the time of the sale, the store, the product, and the customer are represented as compact integers with foreign key references to the corresponding dimension tables.</a:t>
            </a:r>
          </a:p>
          <a:p>
            <a:r>
              <a:rPr lang="en-US" dirty="0"/>
              <a:t>The fact table will have one row for each sales line item.</a:t>
            </a:r>
          </a:p>
          <a:p>
            <a:r>
              <a:rPr lang="en-US" dirty="0"/>
              <a:t>The dimension tables represent properties of those business events, in this case the time of the event, the location of the event, the customer, and the product.</a:t>
            </a:r>
          </a:p>
          <a:p>
            <a:r>
              <a:rPr lang="en-US" dirty="0"/>
              <a:t>The customer dimension table stores all of the attributes of the customer, such as their full name, and can contain data such as address, and phone number.</a:t>
            </a:r>
          </a:p>
          <a:p>
            <a:r>
              <a:rPr lang="en-US" dirty="0"/>
              <a:t>Time grains for time, day, month, quarter and year.</a:t>
            </a:r>
          </a:p>
          <a:p>
            <a:endParaRPr lang="en-US" dirty="0"/>
          </a:p>
        </p:txBody>
      </p:sp>
      <p:sp>
        <p:nvSpPr>
          <p:cNvPr id="4" name="Slide Number Placeholder 3"/>
          <p:cNvSpPr>
            <a:spLocks noGrp="1"/>
          </p:cNvSpPr>
          <p:nvPr>
            <p:ph type="sldNum" sz="quarter" idx="5"/>
          </p:nvPr>
        </p:nvSpPr>
        <p:spPr/>
        <p:txBody>
          <a:bodyPr/>
          <a:lstStyle/>
          <a:p>
            <a:fld id="{E92CEB16-F82E-44B6-ADB8-68558D458D73}" type="slidenum">
              <a:rPr lang="en-US" smtClean="0"/>
              <a:t>18</a:t>
            </a:fld>
            <a:endParaRPr lang="en-US"/>
          </a:p>
        </p:txBody>
      </p:sp>
    </p:spTree>
    <p:extLst>
      <p:ext uri="{BB962C8B-B14F-4D97-AF65-F5344CB8AC3E}">
        <p14:creationId xmlns:p14="http://schemas.microsoft.com/office/powerpoint/2010/main" val="3504592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39: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spcBef>
                <a:spcPts val="360"/>
              </a:spcBef>
              <a:spcAft>
                <a:spcPts val="0"/>
              </a:spcAft>
              <a:buNone/>
            </a:pPr>
            <a:r>
              <a:rPr lang="en-US" dirty="0"/>
              <a:t>For example, we can group students by class (class of 2021) or we can group them by major.</a:t>
            </a:r>
            <a:endParaRPr dirty="0"/>
          </a:p>
        </p:txBody>
      </p:sp>
      <p:sp>
        <p:nvSpPr>
          <p:cNvPr id="379" name="Google Shape;379;p39: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39:notes"/>
          <p:cNvSpPr txBox="1">
            <a:spLocks noGrp="1"/>
          </p:cNvSpPr>
          <p:nvPr>
            <p:ph type="body" idx="1"/>
          </p:nvPr>
        </p:nvSpPr>
        <p:spPr>
          <a:xfrm>
            <a:off x="685800" y="4416425"/>
            <a:ext cx="5486400" cy="4183063"/>
          </a:xfrm>
          <a:prstGeom prst="rect">
            <a:avLst/>
          </a:prstGeom>
        </p:spPr>
        <p:txBody>
          <a:bodyPr spcFirstLastPara="1" wrap="square" lIns="91425" tIns="45700" rIns="91425" bIns="45700" anchor="t" anchorCtr="0">
            <a:noAutofit/>
          </a:bodyPr>
          <a:lstStyle/>
          <a:p>
            <a:pPr marL="0" lvl="0" indent="0">
              <a:spcBef>
                <a:spcPts val="360"/>
              </a:spcBef>
              <a:spcAft>
                <a:spcPts val="0"/>
              </a:spcAft>
              <a:buNone/>
            </a:pPr>
            <a:r>
              <a:rPr lang="en-US" dirty="0"/>
              <a:t>For example, we can group students by class (class of 2021) or we can group them by major.</a:t>
            </a:r>
            <a:endParaRPr dirty="0"/>
          </a:p>
        </p:txBody>
      </p:sp>
      <p:sp>
        <p:nvSpPr>
          <p:cNvPr id="379" name="Google Shape;379;p39:notes"/>
          <p:cNvSpPr>
            <a:spLocks noGrp="1" noRot="1" noChangeAspect="1"/>
          </p:cNvSpPr>
          <p:nvPr>
            <p:ph type="sldImg" idx="2"/>
          </p:nvPr>
        </p:nvSpPr>
        <p:spPr>
          <a:xfrm>
            <a:off x="11049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9091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imes New Roman"/>
                <a:ea typeface="Times New Roman"/>
                <a:cs typeface="Times New Roman"/>
                <a:sym typeface="Times New Roman"/>
              </a:rPr>
              <a:t>25</a:t>
            </a:fld>
            <a:endParaRPr lang="en-US" sz="1200" b="0" i="0" u="none" strike="noStrike" cap="none">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696401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064114F-4E34-4680-B9E9-CF5D1F09AA64}" type="datetimeFigureOut">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B1DE27-7E94-4E7C-8CB9-E5FDBAEB6B94}" type="slidenum">
              <a:rPr lang="en-US" smtClean="0"/>
              <a:t>‹#›</a:t>
            </a:fld>
            <a:endParaRPr lang="en-US"/>
          </a:p>
        </p:txBody>
      </p:sp>
    </p:spTree>
    <p:extLst>
      <p:ext uri="{BB962C8B-B14F-4D97-AF65-F5344CB8AC3E}">
        <p14:creationId xmlns:p14="http://schemas.microsoft.com/office/powerpoint/2010/main" val="698522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64114F-4E34-4680-B9E9-CF5D1F09AA64}" type="datetimeFigureOut">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B1DE27-7E94-4E7C-8CB9-E5FDBAEB6B94}" type="slidenum">
              <a:rPr lang="en-US" smtClean="0"/>
              <a:t>‹#›</a:t>
            </a:fld>
            <a:endParaRPr lang="en-US"/>
          </a:p>
        </p:txBody>
      </p:sp>
    </p:spTree>
    <p:extLst>
      <p:ext uri="{BB962C8B-B14F-4D97-AF65-F5344CB8AC3E}">
        <p14:creationId xmlns:p14="http://schemas.microsoft.com/office/powerpoint/2010/main" val="2715376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64114F-4E34-4680-B9E9-CF5D1F09AA64}" type="datetimeFigureOut">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B1DE27-7E94-4E7C-8CB9-E5FDBAEB6B94}" type="slidenum">
              <a:rPr lang="en-US" smtClean="0"/>
              <a:t>‹#›</a:t>
            </a:fld>
            <a:endParaRPr lang="en-US"/>
          </a:p>
        </p:txBody>
      </p:sp>
    </p:spTree>
    <p:extLst>
      <p:ext uri="{BB962C8B-B14F-4D97-AF65-F5344CB8AC3E}">
        <p14:creationId xmlns:p14="http://schemas.microsoft.com/office/powerpoint/2010/main" val="605148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064114F-4E34-4680-B9E9-CF5D1F09AA64}" type="datetimeFigureOut">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B1DE27-7E94-4E7C-8CB9-E5FDBAEB6B94}" type="slidenum">
              <a:rPr lang="en-US" smtClean="0"/>
              <a:t>‹#›</a:t>
            </a:fld>
            <a:endParaRPr lang="en-US"/>
          </a:p>
        </p:txBody>
      </p:sp>
    </p:spTree>
    <p:extLst>
      <p:ext uri="{BB962C8B-B14F-4D97-AF65-F5344CB8AC3E}">
        <p14:creationId xmlns:p14="http://schemas.microsoft.com/office/powerpoint/2010/main" val="1214319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64114F-4E34-4680-B9E9-CF5D1F09AA64}" type="datetimeFigureOut">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B1DE27-7E94-4E7C-8CB9-E5FDBAEB6B94}" type="slidenum">
              <a:rPr lang="en-US" smtClean="0"/>
              <a:t>‹#›</a:t>
            </a:fld>
            <a:endParaRPr lang="en-US"/>
          </a:p>
        </p:txBody>
      </p:sp>
    </p:spTree>
    <p:extLst>
      <p:ext uri="{BB962C8B-B14F-4D97-AF65-F5344CB8AC3E}">
        <p14:creationId xmlns:p14="http://schemas.microsoft.com/office/powerpoint/2010/main" val="58354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064114F-4E34-4680-B9E9-CF5D1F09AA64}" type="datetimeFigureOut">
              <a:rPr lang="en-US" smtClean="0"/>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B1DE27-7E94-4E7C-8CB9-E5FDBAEB6B94}" type="slidenum">
              <a:rPr lang="en-US" smtClean="0"/>
              <a:t>‹#›</a:t>
            </a:fld>
            <a:endParaRPr lang="en-US"/>
          </a:p>
        </p:txBody>
      </p:sp>
    </p:spTree>
    <p:extLst>
      <p:ext uri="{BB962C8B-B14F-4D97-AF65-F5344CB8AC3E}">
        <p14:creationId xmlns:p14="http://schemas.microsoft.com/office/powerpoint/2010/main" val="658392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064114F-4E34-4680-B9E9-CF5D1F09AA64}" type="datetimeFigureOut">
              <a:rPr lang="en-US" smtClean="0"/>
              <a:t>9/30/2024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B1DE27-7E94-4E7C-8CB9-E5FDBAEB6B94}" type="slidenum">
              <a:rPr lang="en-US" smtClean="0"/>
              <a:t>‹#›</a:t>
            </a:fld>
            <a:endParaRPr lang="en-US"/>
          </a:p>
        </p:txBody>
      </p:sp>
    </p:spTree>
    <p:extLst>
      <p:ext uri="{BB962C8B-B14F-4D97-AF65-F5344CB8AC3E}">
        <p14:creationId xmlns:p14="http://schemas.microsoft.com/office/powerpoint/2010/main" val="4267945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064114F-4E34-4680-B9E9-CF5D1F09AA64}" type="datetimeFigureOut">
              <a:rPr lang="en-US" smtClean="0"/>
              <a:t>9/30/2024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B1DE27-7E94-4E7C-8CB9-E5FDBAEB6B94}" type="slidenum">
              <a:rPr lang="en-US" smtClean="0"/>
              <a:t>‹#›</a:t>
            </a:fld>
            <a:endParaRPr lang="en-US"/>
          </a:p>
        </p:txBody>
      </p:sp>
    </p:spTree>
    <p:extLst>
      <p:ext uri="{BB962C8B-B14F-4D97-AF65-F5344CB8AC3E}">
        <p14:creationId xmlns:p14="http://schemas.microsoft.com/office/powerpoint/2010/main" val="3945599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64114F-4E34-4680-B9E9-CF5D1F09AA64}" type="datetimeFigureOut">
              <a:rPr lang="en-US" smtClean="0"/>
              <a:t>9/30/2024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B1DE27-7E94-4E7C-8CB9-E5FDBAEB6B94}" type="slidenum">
              <a:rPr lang="en-US" smtClean="0"/>
              <a:t>‹#›</a:t>
            </a:fld>
            <a:endParaRPr lang="en-US"/>
          </a:p>
        </p:txBody>
      </p:sp>
    </p:spTree>
    <p:extLst>
      <p:ext uri="{BB962C8B-B14F-4D97-AF65-F5344CB8AC3E}">
        <p14:creationId xmlns:p14="http://schemas.microsoft.com/office/powerpoint/2010/main" val="3192164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064114F-4E34-4680-B9E9-CF5D1F09AA64}" type="datetimeFigureOut">
              <a:rPr lang="en-US" smtClean="0"/>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B1DE27-7E94-4E7C-8CB9-E5FDBAEB6B94}" type="slidenum">
              <a:rPr lang="en-US" smtClean="0"/>
              <a:t>‹#›</a:t>
            </a:fld>
            <a:endParaRPr lang="en-US"/>
          </a:p>
        </p:txBody>
      </p:sp>
    </p:spTree>
    <p:extLst>
      <p:ext uri="{BB962C8B-B14F-4D97-AF65-F5344CB8AC3E}">
        <p14:creationId xmlns:p14="http://schemas.microsoft.com/office/powerpoint/2010/main" val="229965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064114F-4E34-4680-B9E9-CF5D1F09AA64}" type="datetimeFigureOut">
              <a:rPr lang="en-US" smtClean="0"/>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B1DE27-7E94-4E7C-8CB9-E5FDBAEB6B94}" type="slidenum">
              <a:rPr lang="en-US" smtClean="0"/>
              <a:t>‹#›</a:t>
            </a:fld>
            <a:endParaRPr lang="en-US"/>
          </a:p>
        </p:txBody>
      </p:sp>
    </p:spTree>
    <p:extLst>
      <p:ext uri="{BB962C8B-B14F-4D97-AF65-F5344CB8AC3E}">
        <p14:creationId xmlns:p14="http://schemas.microsoft.com/office/powerpoint/2010/main" val="1801426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64114F-4E34-4680-B9E9-CF5D1F09AA64}" type="datetimeFigureOut">
              <a:rPr lang="en-US" smtClean="0"/>
              <a:t>9/30/2024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B1DE27-7E94-4E7C-8CB9-E5FDBAEB6B94}" type="slidenum">
              <a:rPr lang="en-US" smtClean="0"/>
              <a:t>‹#›</a:t>
            </a:fld>
            <a:endParaRPr lang="en-US"/>
          </a:p>
        </p:txBody>
      </p:sp>
    </p:spTree>
    <p:extLst>
      <p:ext uri="{BB962C8B-B14F-4D97-AF65-F5344CB8AC3E}">
        <p14:creationId xmlns:p14="http://schemas.microsoft.com/office/powerpoint/2010/main" val="500526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1keydata.com/datawarehousing/fact-table-types.html"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hyperlink" Target="https://www.merriam-webster.com/dictionary/temporal"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martinfowler.com/articles/bitemporal-history.html"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martinfowler.com/articles/bitemporal-history.htm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www.networkworld.com/article/3186634/what-is-bitemporal-and-why-should-the-enterprise-care.html"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1.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Module 2-Dimensional Data Modeling</a:t>
            </a:r>
          </a:p>
        </p:txBody>
      </p:sp>
      <p:sp>
        <p:nvSpPr>
          <p:cNvPr id="3" name="Subtitle 2"/>
          <p:cNvSpPr>
            <a:spLocks noGrp="1"/>
          </p:cNvSpPr>
          <p:nvPr>
            <p:ph type="subTitle" idx="1"/>
          </p:nvPr>
        </p:nvSpPr>
        <p:spPr/>
        <p:txBody>
          <a:bodyPr>
            <a:normAutofit/>
          </a:bodyPr>
          <a:lstStyle/>
          <a:p>
            <a:r>
              <a:rPr lang="en-US" dirty="0"/>
              <a:t>Designing and Implementing </a:t>
            </a:r>
          </a:p>
          <a:p>
            <a:r>
              <a:rPr lang="en-US" dirty="0"/>
              <a:t>a Data Warehouse</a:t>
            </a:r>
          </a:p>
          <a:p>
            <a:r>
              <a:rPr lang="en-US" dirty="0"/>
              <a:t>Jack Polnar</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6674" y="761999"/>
            <a:ext cx="2065337"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8031640" y="6400800"/>
            <a:ext cx="853119" cy="276999"/>
          </a:xfrm>
          <a:prstGeom prst="rect">
            <a:avLst/>
          </a:prstGeom>
          <a:noFill/>
        </p:spPr>
        <p:txBody>
          <a:bodyPr wrap="none" rtlCol="0">
            <a:spAutoFit/>
          </a:bodyPr>
          <a:lstStyle/>
          <a:p>
            <a:r>
              <a:rPr lang="en-US" sz="1200" dirty="0"/>
              <a:t>9/30/2024</a:t>
            </a:r>
          </a:p>
        </p:txBody>
      </p:sp>
    </p:spTree>
    <p:extLst>
      <p:ext uri="{BB962C8B-B14F-4D97-AF65-F5344CB8AC3E}">
        <p14:creationId xmlns:p14="http://schemas.microsoft.com/office/powerpoint/2010/main" val="3766286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Warehouse </a:t>
            </a:r>
            <a:br>
              <a:rPr lang="en-US" dirty="0"/>
            </a:br>
            <a:r>
              <a:rPr lang="en-US" dirty="0"/>
              <a:t>Modeling Approaches</a:t>
            </a:r>
          </a:p>
        </p:txBody>
      </p:sp>
      <p:sp>
        <p:nvSpPr>
          <p:cNvPr id="3" name="Content Placeholder 2"/>
          <p:cNvSpPr>
            <a:spLocks noGrp="1"/>
          </p:cNvSpPr>
          <p:nvPr>
            <p:ph idx="1"/>
          </p:nvPr>
        </p:nvSpPr>
        <p:spPr>
          <a:xfrm>
            <a:off x="457200" y="1476993"/>
            <a:ext cx="8229600" cy="4876800"/>
          </a:xfrm>
        </p:spPr>
        <p:txBody>
          <a:bodyPr>
            <a:normAutofit fontScale="70000" lnSpcReduction="20000"/>
          </a:bodyPr>
          <a:lstStyle/>
          <a:p>
            <a:r>
              <a:rPr lang="en-US" b="1" dirty="0"/>
              <a:t>Operational Data Store (ODS) </a:t>
            </a:r>
          </a:p>
          <a:p>
            <a:pPr lvl="1"/>
            <a:r>
              <a:rPr lang="en-US" dirty="0"/>
              <a:t>Data store close to or same as the original schema - usually a read only copy (replica)</a:t>
            </a:r>
          </a:p>
          <a:p>
            <a:pPr lvl="1"/>
            <a:r>
              <a:rPr lang="en-US" dirty="0"/>
              <a:t>Focused on reporting and analytics - query access patterns</a:t>
            </a:r>
          </a:p>
          <a:p>
            <a:r>
              <a:rPr lang="en-US" b="1" dirty="0"/>
              <a:t>Dimensional</a:t>
            </a:r>
          </a:p>
          <a:p>
            <a:pPr lvl="1"/>
            <a:r>
              <a:rPr lang="en-US" dirty="0"/>
              <a:t>Structured Summarized schema using facts and dimensions with measures within the fact tables.</a:t>
            </a:r>
          </a:p>
          <a:p>
            <a:pPr lvl="1"/>
            <a:r>
              <a:rPr lang="en-US" dirty="0"/>
              <a:t>Integrated data from multiple sources and performance advantages over OLTP</a:t>
            </a:r>
          </a:p>
          <a:p>
            <a:pPr lvl="1"/>
            <a:r>
              <a:rPr lang="en-US" dirty="0"/>
              <a:t>Disadvantages within heavy ETL processing and design to pre-build the data sets.</a:t>
            </a:r>
          </a:p>
          <a:p>
            <a:r>
              <a:rPr lang="en-GB" b="1" dirty="0"/>
              <a:t>Flattened</a:t>
            </a:r>
          </a:p>
          <a:p>
            <a:pPr lvl="1"/>
            <a:r>
              <a:rPr lang="en-US" dirty="0"/>
              <a:t>Simplicity in summarized flatted fact data sets with degenerated dimensions.</a:t>
            </a:r>
          </a:p>
          <a:p>
            <a:pPr lvl="1"/>
            <a:r>
              <a:rPr lang="en-US" dirty="0"/>
              <a:t>Heavy ETL processing to pre-build the data sets</a:t>
            </a:r>
          </a:p>
          <a:p>
            <a:pPr lvl="1"/>
            <a:r>
              <a:rPr lang="en-US" dirty="0"/>
              <a:t>Additional storage space needed</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71A770DF-B929-6EF6-EB60-FE546F64CC16}"/>
              </a:ext>
            </a:extLst>
          </p:cNvPr>
          <p:cNvSpPr/>
          <p:nvPr/>
        </p:nvSpPr>
        <p:spPr>
          <a:xfrm>
            <a:off x="457200" y="2667000"/>
            <a:ext cx="8305800" cy="1981200"/>
          </a:xfrm>
          <a:prstGeom prst="rect">
            <a:avLst/>
          </a:prstGeom>
          <a:noFill/>
          <a:ln>
            <a:solidFill>
              <a:srgbClr val="0070C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5729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DW Modeling and Design Process</a:t>
            </a:r>
          </a:p>
        </p:txBody>
      </p:sp>
      <p:sp>
        <p:nvSpPr>
          <p:cNvPr id="3" name="Content Placeholder 2"/>
          <p:cNvSpPr>
            <a:spLocks noGrp="1"/>
          </p:cNvSpPr>
          <p:nvPr>
            <p:ph idx="1"/>
          </p:nvPr>
        </p:nvSpPr>
        <p:spPr>
          <a:xfrm>
            <a:off x="457200" y="1308335"/>
            <a:ext cx="8229600" cy="4495800"/>
          </a:xfrm>
        </p:spPr>
        <p:txBody>
          <a:bodyPr>
            <a:normAutofit fontScale="92500"/>
          </a:bodyPr>
          <a:lstStyle/>
          <a:p>
            <a:pPr marL="514350" indent="-514350">
              <a:buFont typeface="+mj-lt"/>
              <a:buAutoNum type="arabicPeriod"/>
            </a:pPr>
            <a:r>
              <a:rPr lang="en-US" dirty="0"/>
              <a:t>Understand business process focus</a:t>
            </a:r>
          </a:p>
          <a:p>
            <a:pPr marL="914400" lvl="1" indent="-514350"/>
            <a:r>
              <a:rPr lang="en-US" sz="2400" dirty="0"/>
              <a:t>Interview a business-person, understand the needs, determine what is important</a:t>
            </a:r>
          </a:p>
          <a:p>
            <a:pPr marL="514350" indent="-514350">
              <a:buFont typeface="+mj-lt"/>
              <a:buAutoNum type="arabicPeriod"/>
            </a:pPr>
            <a:r>
              <a:rPr lang="en-US" dirty="0"/>
              <a:t>Data Analysis: – review data from OLTP systems</a:t>
            </a:r>
          </a:p>
          <a:p>
            <a:pPr marL="914400" lvl="1" indent="-514350"/>
            <a:r>
              <a:rPr lang="en-US" sz="2400" dirty="0"/>
              <a:t>Understand data types, context, quality and consistency.</a:t>
            </a:r>
          </a:p>
          <a:p>
            <a:pPr marL="514350" indent="-514350">
              <a:buFont typeface="+mj-lt"/>
              <a:buAutoNum type="arabicPeriod"/>
            </a:pPr>
            <a:r>
              <a:rPr lang="en-US" dirty="0"/>
              <a:t>Data Modeling: </a:t>
            </a:r>
          </a:p>
          <a:p>
            <a:pPr marL="914400" lvl="1" indent="-514350"/>
            <a:r>
              <a:rPr lang="en-US" sz="2400" dirty="0"/>
              <a:t>Identify the dimensions: understand slowly changing</a:t>
            </a:r>
          </a:p>
          <a:p>
            <a:pPr marL="914400" lvl="1" indent="-514350"/>
            <a:r>
              <a:rPr lang="en-US" sz="2400" dirty="0"/>
              <a:t>Declare grains</a:t>
            </a:r>
          </a:p>
          <a:p>
            <a:pPr marL="914400" lvl="1" indent="-514350"/>
            <a:r>
              <a:rPr lang="en-US" sz="2400" dirty="0"/>
              <a:t>Identify the facts</a:t>
            </a:r>
          </a:p>
          <a:p>
            <a:pPr marL="914400" lvl="1" indent="-514350"/>
            <a:r>
              <a:rPr lang="en-US" sz="2400" dirty="0"/>
              <a:t>Determine measures</a:t>
            </a:r>
            <a:endParaRPr lang="en-GB" sz="24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EC443530-7D6C-4845-9045-16F153497F7B}"/>
              </a:ext>
            </a:extLst>
          </p:cNvPr>
          <p:cNvPicPr>
            <a:picLocks noChangeAspect="1"/>
          </p:cNvPicPr>
          <p:nvPr/>
        </p:nvPicPr>
        <p:blipFill>
          <a:blip r:embed="rId3"/>
          <a:stretch>
            <a:fillRect/>
          </a:stretch>
        </p:blipFill>
        <p:spPr>
          <a:xfrm>
            <a:off x="4876800" y="4876800"/>
            <a:ext cx="4009293" cy="1447800"/>
          </a:xfrm>
          <a:prstGeom prst="rect">
            <a:avLst/>
          </a:prstGeom>
        </p:spPr>
      </p:pic>
      <p:sp>
        <p:nvSpPr>
          <p:cNvPr id="9" name="TextBox 8">
            <a:extLst>
              <a:ext uri="{FF2B5EF4-FFF2-40B4-BE49-F238E27FC236}">
                <a16:creationId xmlns:a16="http://schemas.microsoft.com/office/drawing/2014/main" id="{C8797973-DFE9-4456-9E9B-B5B80A73C8BF}"/>
              </a:ext>
            </a:extLst>
          </p:cNvPr>
          <p:cNvSpPr txBox="1"/>
          <p:nvPr/>
        </p:nvSpPr>
        <p:spPr>
          <a:xfrm>
            <a:off x="4114800" y="6504801"/>
            <a:ext cx="4876799" cy="276999"/>
          </a:xfrm>
          <a:prstGeom prst="rect">
            <a:avLst/>
          </a:prstGeom>
          <a:noFill/>
        </p:spPr>
        <p:txBody>
          <a:bodyPr wrap="square">
            <a:spAutoFit/>
          </a:bodyPr>
          <a:lstStyle/>
          <a:p>
            <a:r>
              <a:rPr lang="en-US" sz="1200" dirty="0"/>
              <a:t>Adopted from </a:t>
            </a:r>
            <a:r>
              <a:rPr lang="en-US" sz="1200" dirty="0" err="1"/>
              <a:t>Kiball’s</a:t>
            </a:r>
            <a:r>
              <a:rPr lang="en-US" sz="1200" dirty="0"/>
              <a:t> 4 step data modeling &amp; Krishan’s Data Architecture</a:t>
            </a:r>
          </a:p>
        </p:txBody>
      </p:sp>
    </p:spTree>
    <p:extLst>
      <p:ext uri="{BB962C8B-B14F-4D97-AF65-F5344CB8AC3E}">
        <p14:creationId xmlns:p14="http://schemas.microsoft.com/office/powerpoint/2010/main" val="1979853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DW Implementation Process</a:t>
            </a:r>
          </a:p>
        </p:txBody>
      </p:sp>
      <p:sp>
        <p:nvSpPr>
          <p:cNvPr id="3" name="Content Placeholder 2"/>
          <p:cNvSpPr>
            <a:spLocks noGrp="1"/>
          </p:cNvSpPr>
          <p:nvPr>
            <p:ph idx="1"/>
          </p:nvPr>
        </p:nvSpPr>
        <p:spPr>
          <a:xfrm>
            <a:off x="457200" y="1308334"/>
            <a:ext cx="8229600" cy="5275027"/>
          </a:xfrm>
        </p:spPr>
        <p:txBody>
          <a:bodyPr>
            <a:normAutofit fontScale="77500" lnSpcReduction="20000"/>
          </a:bodyPr>
          <a:lstStyle/>
          <a:p>
            <a:pPr marL="514350" indent="-514350">
              <a:buFont typeface="+mj-lt"/>
              <a:buAutoNum type="arabicPeriod" startAt="4"/>
            </a:pPr>
            <a:r>
              <a:rPr lang="en-US" dirty="0"/>
              <a:t>Implement the design</a:t>
            </a:r>
          </a:p>
          <a:p>
            <a:pPr marL="914400" lvl="1" indent="-514350"/>
            <a:r>
              <a:rPr lang="en-US" sz="2400" dirty="0"/>
              <a:t>Data Lakes, ODS/Staging tables and Dimensional Model</a:t>
            </a:r>
          </a:p>
          <a:p>
            <a:pPr marL="514350" indent="-514350">
              <a:buFont typeface="+mj-lt"/>
              <a:buAutoNum type="arabicPeriod" startAt="4"/>
            </a:pPr>
            <a:r>
              <a:rPr lang="en-US" dirty="0"/>
              <a:t>Data Movement (E- from ETL)</a:t>
            </a:r>
          </a:p>
          <a:p>
            <a:pPr marL="914400" lvl="1" indent="-514350"/>
            <a:r>
              <a:rPr lang="en-US" sz="2400" dirty="0"/>
              <a:t>Extracting data from the source </a:t>
            </a:r>
          </a:p>
          <a:p>
            <a:pPr marL="914400" lvl="1" indent="-514350"/>
            <a:r>
              <a:rPr lang="en-US" sz="2400" dirty="0"/>
              <a:t>Load into data lake/ODS/Staging</a:t>
            </a:r>
          </a:p>
          <a:p>
            <a:pPr marL="914400" lvl="1" indent="-514350"/>
            <a:r>
              <a:rPr lang="en-US" sz="2400" dirty="0"/>
              <a:t>Scrubbing/wrangling the data</a:t>
            </a:r>
            <a:endParaRPr lang="en-US" dirty="0"/>
          </a:p>
          <a:p>
            <a:pPr marL="514350" indent="-514350">
              <a:buFont typeface="+mj-lt"/>
              <a:buAutoNum type="arabicPeriod" startAt="6"/>
            </a:pPr>
            <a:r>
              <a:rPr lang="en-US" dirty="0"/>
              <a:t>Preprocess/Transform into dimensional model (TL from ETL)</a:t>
            </a:r>
          </a:p>
          <a:p>
            <a:pPr marL="914400" lvl="1" indent="-514350"/>
            <a:r>
              <a:rPr lang="en-US" dirty="0"/>
              <a:t>Grains, measures/aggregates</a:t>
            </a:r>
          </a:p>
          <a:p>
            <a:pPr marL="914400" lvl="1" indent="-514350"/>
            <a:r>
              <a:rPr lang="en-US" sz="2800" dirty="0"/>
              <a:t>Testing/Quality - Identify and validate errors</a:t>
            </a:r>
            <a:r>
              <a:rPr lang="en-GB" sz="2800" dirty="0"/>
              <a:t> and anomalies, and re-process ETL</a:t>
            </a:r>
          </a:p>
          <a:p>
            <a:pPr marL="914400" lvl="1" indent="-514350"/>
            <a:r>
              <a:rPr lang="en-GB" dirty="0"/>
              <a:t>Load into final schema</a:t>
            </a:r>
            <a:endParaRPr lang="en-GB" sz="2800" dirty="0"/>
          </a:p>
          <a:p>
            <a:pPr marL="514350" indent="-514350">
              <a:buFont typeface="+mj-lt"/>
              <a:buAutoNum type="arabicPeriod" startAt="6"/>
            </a:pPr>
            <a:r>
              <a:rPr lang="en-US" dirty="0"/>
              <a:t>Data Presentation</a:t>
            </a:r>
          </a:p>
          <a:p>
            <a:pPr marL="914400" lvl="1" indent="-514350"/>
            <a:r>
              <a:rPr lang="en-US" dirty="0"/>
              <a:t>Semantic layers - views</a:t>
            </a:r>
          </a:p>
          <a:p>
            <a:pPr marL="914400" lvl="1" indent="-514350"/>
            <a:r>
              <a:rPr lang="en-US" dirty="0"/>
              <a:t>Dashboards, Reports on top of the dimensional model.</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2A6899AA-B7A8-4406-8F8B-8C2EF4F50DC2}"/>
              </a:ext>
            </a:extLst>
          </p:cNvPr>
          <p:cNvSpPr txBox="1"/>
          <p:nvPr/>
        </p:nvSpPr>
        <p:spPr>
          <a:xfrm>
            <a:off x="4114800" y="6504801"/>
            <a:ext cx="4876799" cy="276999"/>
          </a:xfrm>
          <a:prstGeom prst="rect">
            <a:avLst/>
          </a:prstGeom>
          <a:noFill/>
        </p:spPr>
        <p:txBody>
          <a:bodyPr wrap="square">
            <a:spAutoFit/>
          </a:bodyPr>
          <a:lstStyle/>
          <a:p>
            <a:r>
              <a:rPr lang="en-US" sz="1200" dirty="0"/>
              <a:t>Adopted from </a:t>
            </a:r>
            <a:r>
              <a:rPr lang="en-US" sz="1200" dirty="0" err="1"/>
              <a:t>Kiball’s</a:t>
            </a:r>
            <a:r>
              <a:rPr lang="en-US" sz="1200" dirty="0"/>
              <a:t> 4 step data modeling &amp; Krishan’s Data Architecture</a:t>
            </a:r>
          </a:p>
        </p:txBody>
      </p:sp>
    </p:spTree>
    <p:extLst>
      <p:ext uri="{BB962C8B-B14F-4D97-AF65-F5344CB8AC3E}">
        <p14:creationId xmlns:p14="http://schemas.microsoft.com/office/powerpoint/2010/main" val="197002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Dimensional Data Modeling</a:t>
            </a:r>
            <a:br>
              <a:rPr lang="en-US" dirty="0"/>
            </a:br>
            <a:r>
              <a:rPr lang="en-US" dirty="0"/>
              <a:t>Design Process</a:t>
            </a:r>
          </a:p>
        </p:txBody>
      </p:sp>
      <p:sp>
        <p:nvSpPr>
          <p:cNvPr id="3" name="Content Placeholder 2"/>
          <p:cNvSpPr>
            <a:spLocks noGrp="1"/>
          </p:cNvSpPr>
          <p:nvPr>
            <p:ph idx="1"/>
          </p:nvPr>
        </p:nvSpPr>
        <p:spPr>
          <a:xfrm>
            <a:off x="457200" y="1867619"/>
            <a:ext cx="7772400" cy="3505200"/>
          </a:xfrm>
        </p:spPr>
        <p:txBody>
          <a:bodyPr>
            <a:normAutofit fontScale="85000" lnSpcReduction="20000"/>
          </a:bodyPr>
          <a:lstStyle/>
          <a:p>
            <a:pPr marL="742950" indent="-742950">
              <a:buFont typeface="+mj-lt"/>
              <a:buAutoNum type="arabicPeriod"/>
            </a:pPr>
            <a:r>
              <a:rPr lang="en-US" sz="4000" dirty="0"/>
              <a:t>Understand business needs and data within source systems.</a:t>
            </a:r>
          </a:p>
          <a:p>
            <a:pPr marL="742950" indent="-742950">
              <a:buFont typeface="+mj-lt"/>
              <a:buAutoNum type="arabicPeriod"/>
            </a:pPr>
            <a:r>
              <a:rPr lang="en-US" sz="4000" dirty="0"/>
              <a:t>Identify the dimensions</a:t>
            </a:r>
          </a:p>
          <a:p>
            <a:pPr marL="1143000" lvl="1" indent="-742950"/>
            <a:r>
              <a:rPr lang="en-US" sz="3200" dirty="0"/>
              <a:t>consider slowly changing</a:t>
            </a:r>
          </a:p>
          <a:p>
            <a:pPr marL="742950" indent="-742950">
              <a:buFont typeface="+mj-lt"/>
              <a:buAutoNum type="arabicPeriod"/>
            </a:pPr>
            <a:r>
              <a:rPr lang="en-US" sz="4000" dirty="0"/>
              <a:t>Identify the facts</a:t>
            </a:r>
          </a:p>
          <a:p>
            <a:pPr marL="742950" indent="-742950">
              <a:buFont typeface="+mj-lt"/>
              <a:buAutoNum type="arabicPeriod"/>
            </a:pPr>
            <a:r>
              <a:rPr lang="en-US" sz="4000" dirty="0"/>
              <a:t>Determine measures</a:t>
            </a:r>
          </a:p>
          <a:p>
            <a:pPr marL="742950" indent="-742950">
              <a:buFont typeface="+mj-lt"/>
              <a:buAutoNum type="arabicPeriod"/>
            </a:pPr>
            <a:r>
              <a:rPr lang="en-US" sz="4000" dirty="0"/>
              <a:t>Declare grains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DDB91111-38F4-42F0-AEDE-7109AD05A791}"/>
              </a:ext>
            </a:extLst>
          </p:cNvPr>
          <p:cNvSpPr txBox="1"/>
          <p:nvPr/>
        </p:nvSpPr>
        <p:spPr>
          <a:xfrm>
            <a:off x="4573438" y="5638800"/>
            <a:ext cx="4198044" cy="1015663"/>
          </a:xfrm>
          <a:prstGeom prst="rect">
            <a:avLst/>
          </a:prstGeom>
          <a:noFill/>
        </p:spPr>
        <p:txBody>
          <a:bodyPr wrap="square">
            <a:spAutoFit/>
          </a:bodyPr>
          <a:lstStyle/>
          <a:p>
            <a:pPr algn="l"/>
            <a:r>
              <a:rPr lang="en-US" sz="2000" b="0" i="0" u="none" strike="noStrike" baseline="0" dirty="0">
                <a:latin typeface="BerkeleyStd-Medium"/>
              </a:rPr>
              <a:t>“Resist the temptation to model</a:t>
            </a:r>
          </a:p>
          <a:p>
            <a:pPr algn="l"/>
            <a:r>
              <a:rPr lang="en-US" sz="2000" b="0" i="0" u="none" strike="noStrike" baseline="0" dirty="0">
                <a:latin typeface="BerkeleyStd-Medium"/>
              </a:rPr>
              <a:t>the data by looking at source data alone.”  - Kimball</a:t>
            </a:r>
            <a:endParaRPr lang="en-US" sz="2000" dirty="0"/>
          </a:p>
        </p:txBody>
      </p:sp>
    </p:spTree>
    <p:extLst>
      <p:ext uri="{BB962C8B-B14F-4D97-AF65-F5344CB8AC3E}">
        <p14:creationId xmlns:p14="http://schemas.microsoft.com/office/powerpoint/2010/main" val="1346047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6C411-804A-6161-71AA-98B571693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997647-ACBB-CFBB-91DE-79A0A3081B07}"/>
              </a:ext>
            </a:extLst>
          </p:cNvPr>
          <p:cNvSpPr>
            <a:spLocks noGrp="1"/>
          </p:cNvSpPr>
          <p:nvPr>
            <p:ph type="title"/>
          </p:nvPr>
        </p:nvSpPr>
        <p:spPr>
          <a:xfrm>
            <a:off x="457200" y="190508"/>
            <a:ext cx="8229600" cy="582909"/>
          </a:xfrm>
        </p:spPr>
        <p:txBody>
          <a:bodyPr>
            <a:normAutofit fontScale="90000"/>
          </a:bodyPr>
          <a:lstStyle/>
          <a:p>
            <a:r>
              <a:rPr lang="en-US" dirty="0"/>
              <a:t>Analytical to Dimensional</a:t>
            </a:r>
          </a:p>
        </p:txBody>
      </p:sp>
      <p:pic>
        <p:nvPicPr>
          <p:cNvPr id="4" name="Picture 3">
            <a:extLst>
              <a:ext uri="{FF2B5EF4-FFF2-40B4-BE49-F238E27FC236}">
                <a16:creationId xmlns:a16="http://schemas.microsoft.com/office/drawing/2014/main" id="{D3E40419-4D2C-1B46-0741-BA076A96A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AEF6CF12-9EC3-237B-6877-DC9F54186B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887725"/>
            <a:ext cx="7517776" cy="14939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B9E861B-A53D-2B9C-568A-999254F5C99B}"/>
              </a:ext>
            </a:extLst>
          </p:cNvPr>
          <p:cNvPicPr>
            <a:picLocks noChangeAspect="1"/>
          </p:cNvPicPr>
          <p:nvPr/>
        </p:nvPicPr>
        <p:blipFill>
          <a:blip r:embed="rId5"/>
          <a:stretch>
            <a:fillRect/>
          </a:stretch>
        </p:blipFill>
        <p:spPr>
          <a:xfrm>
            <a:off x="22999" y="2413957"/>
            <a:ext cx="4530675" cy="1920287"/>
          </a:xfrm>
          <a:prstGeom prst="rect">
            <a:avLst/>
          </a:prstGeom>
        </p:spPr>
      </p:pic>
      <p:pic>
        <p:nvPicPr>
          <p:cNvPr id="8" name="Picture 7">
            <a:extLst>
              <a:ext uri="{FF2B5EF4-FFF2-40B4-BE49-F238E27FC236}">
                <a16:creationId xmlns:a16="http://schemas.microsoft.com/office/drawing/2014/main" id="{CD7500D6-7CB5-8E02-9B02-F7791F5B906D}"/>
              </a:ext>
            </a:extLst>
          </p:cNvPr>
          <p:cNvPicPr>
            <a:picLocks noChangeAspect="1"/>
          </p:cNvPicPr>
          <p:nvPr/>
        </p:nvPicPr>
        <p:blipFill>
          <a:blip r:embed="rId6"/>
          <a:stretch>
            <a:fillRect/>
          </a:stretch>
        </p:blipFill>
        <p:spPr>
          <a:xfrm>
            <a:off x="4034287" y="3375545"/>
            <a:ext cx="5086713" cy="3370019"/>
          </a:xfrm>
          <a:prstGeom prst="rect">
            <a:avLst/>
          </a:prstGeom>
        </p:spPr>
      </p:pic>
      <p:sp>
        <p:nvSpPr>
          <p:cNvPr id="10" name="TextBox 9">
            <a:extLst>
              <a:ext uri="{FF2B5EF4-FFF2-40B4-BE49-F238E27FC236}">
                <a16:creationId xmlns:a16="http://schemas.microsoft.com/office/drawing/2014/main" id="{BCB36840-DC92-8A8A-FE0A-BA9D815CD49D}"/>
              </a:ext>
            </a:extLst>
          </p:cNvPr>
          <p:cNvSpPr txBox="1"/>
          <p:nvPr/>
        </p:nvSpPr>
        <p:spPr>
          <a:xfrm>
            <a:off x="152401" y="4648200"/>
            <a:ext cx="3417497" cy="1477328"/>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For each customer, the items they have ordered, what is the sum of each item ordered, and average of each item ordered across all orders?</a:t>
            </a:r>
            <a:endParaRPr lang="en-US" dirty="0"/>
          </a:p>
        </p:txBody>
      </p:sp>
    </p:spTree>
    <p:extLst>
      <p:ext uri="{BB962C8B-B14F-4D97-AF65-F5344CB8AC3E}">
        <p14:creationId xmlns:p14="http://schemas.microsoft.com/office/powerpoint/2010/main" val="2132632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7A4CD-1063-776A-C06D-332DDC8A53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49B090-AF63-018F-F0CB-44877C0BC696}"/>
              </a:ext>
            </a:extLst>
          </p:cNvPr>
          <p:cNvSpPr>
            <a:spLocks noGrp="1"/>
          </p:cNvSpPr>
          <p:nvPr>
            <p:ph type="title"/>
          </p:nvPr>
        </p:nvSpPr>
        <p:spPr>
          <a:xfrm>
            <a:off x="667109" y="127332"/>
            <a:ext cx="8229600" cy="563563"/>
          </a:xfrm>
        </p:spPr>
        <p:txBody>
          <a:bodyPr>
            <a:normAutofit fontScale="90000"/>
          </a:bodyPr>
          <a:lstStyle/>
          <a:p>
            <a:r>
              <a:rPr lang="en-US" dirty="0"/>
              <a:t>Dimensional Star</a:t>
            </a:r>
          </a:p>
        </p:txBody>
      </p:sp>
      <p:pic>
        <p:nvPicPr>
          <p:cNvPr id="4" name="Picture 3">
            <a:extLst>
              <a:ext uri="{FF2B5EF4-FFF2-40B4-BE49-F238E27FC236}">
                <a16:creationId xmlns:a16="http://schemas.microsoft.com/office/drawing/2014/main" id="{B5224BB8-7EDE-228F-F83C-FC7E7E311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21968E40-A2FE-A6C8-87A7-72B81E17F565}"/>
              </a:ext>
            </a:extLst>
          </p:cNvPr>
          <p:cNvSpPr txBox="1"/>
          <p:nvPr/>
        </p:nvSpPr>
        <p:spPr>
          <a:xfrm>
            <a:off x="152401" y="5029200"/>
            <a:ext cx="8915400" cy="1477328"/>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Our customer order transactional table became a fact!</a:t>
            </a: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 dimensional star will have a single fact table</a:t>
            </a: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Customer, Item contain new dimensional IDs</a:t>
            </a: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Dimensional attributes are string values, what about customer total and item price?</a:t>
            </a:r>
          </a:p>
          <a:p>
            <a:pPr marL="285750" indent="-285750" rtl="0" fontAlgn="base">
              <a:spcBef>
                <a:spcPts val="0"/>
              </a:spcBef>
              <a:spcAft>
                <a:spcPts val="0"/>
              </a:spcAft>
              <a:buFont typeface="Arial" panose="020B0604020202020204" pitchFamily="34" charset="0"/>
              <a:buChar char="•"/>
            </a:pPr>
            <a:r>
              <a:rPr lang="en-US" dirty="0">
                <a:solidFill>
                  <a:srgbClr val="000000"/>
                </a:solidFill>
                <a:latin typeface="Arial" panose="020B0604020202020204" pitchFamily="34" charset="0"/>
              </a:rPr>
              <a:t>Fact table contains composite PK, however this is not best practice</a:t>
            </a:r>
          </a:p>
        </p:txBody>
      </p:sp>
      <p:pic>
        <p:nvPicPr>
          <p:cNvPr id="7" name="Picture 6">
            <a:extLst>
              <a:ext uri="{FF2B5EF4-FFF2-40B4-BE49-F238E27FC236}">
                <a16:creationId xmlns:a16="http://schemas.microsoft.com/office/drawing/2014/main" id="{C7EB2301-FEC0-BBFF-A84D-538D0DD3D4A8}"/>
              </a:ext>
            </a:extLst>
          </p:cNvPr>
          <p:cNvPicPr>
            <a:picLocks noChangeAspect="1"/>
          </p:cNvPicPr>
          <p:nvPr/>
        </p:nvPicPr>
        <p:blipFill>
          <a:blip r:embed="rId4"/>
          <a:stretch>
            <a:fillRect/>
          </a:stretch>
        </p:blipFill>
        <p:spPr>
          <a:xfrm>
            <a:off x="56071" y="1245006"/>
            <a:ext cx="8972908" cy="3784194"/>
          </a:xfrm>
          <a:prstGeom prst="rect">
            <a:avLst/>
          </a:prstGeom>
        </p:spPr>
      </p:pic>
    </p:spTree>
    <p:extLst>
      <p:ext uri="{BB962C8B-B14F-4D97-AF65-F5344CB8AC3E}">
        <p14:creationId xmlns:p14="http://schemas.microsoft.com/office/powerpoint/2010/main" val="3068775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B024C-2B7D-BCA3-4B8C-4F6002A61C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162B58-C203-F585-51F0-183FBBFFB2FE}"/>
              </a:ext>
            </a:extLst>
          </p:cNvPr>
          <p:cNvSpPr>
            <a:spLocks noGrp="1"/>
          </p:cNvSpPr>
          <p:nvPr>
            <p:ph type="title"/>
          </p:nvPr>
        </p:nvSpPr>
        <p:spPr>
          <a:xfrm>
            <a:off x="667109" y="127332"/>
            <a:ext cx="8229600" cy="563563"/>
          </a:xfrm>
        </p:spPr>
        <p:txBody>
          <a:bodyPr>
            <a:normAutofit fontScale="90000"/>
          </a:bodyPr>
          <a:lstStyle/>
          <a:p>
            <a:r>
              <a:rPr lang="en-US" dirty="0"/>
              <a:t>Dimensional Star</a:t>
            </a:r>
          </a:p>
        </p:txBody>
      </p:sp>
      <p:pic>
        <p:nvPicPr>
          <p:cNvPr id="4" name="Picture 3">
            <a:extLst>
              <a:ext uri="{FF2B5EF4-FFF2-40B4-BE49-F238E27FC236}">
                <a16:creationId xmlns:a16="http://schemas.microsoft.com/office/drawing/2014/main" id="{CF925202-2A72-9A1E-5D4D-AE159B9C5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a:extLst>
              <a:ext uri="{FF2B5EF4-FFF2-40B4-BE49-F238E27FC236}">
                <a16:creationId xmlns:a16="http://schemas.microsoft.com/office/drawing/2014/main" id="{2F530BA0-4A53-F1F2-C3A1-20E149703D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337" y="820946"/>
            <a:ext cx="7639421" cy="44196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0C2C598-33BA-06B1-3722-BE271C2B6E2E}"/>
              </a:ext>
            </a:extLst>
          </p:cNvPr>
          <p:cNvSpPr txBox="1"/>
          <p:nvPr/>
        </p:nvSpPr>
        <p:spPr>
          <a:xfrm>
            <a:off x="432758" y="5181600"/>
            <a:ext cx="8001000" cy="1477328"/>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Date dimension is normalized date from the order</a:t>
            </a: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Consider a question based on the above query:  What is the total ordered items by customer name, by item description within the current month?  This query is utilizing a cube because we are using 3 dimensions to answer it: customer, date and item!</a:t>
            </a:r>
          </a:p>
        </p:txBody>
      </p:sp>
    </p:spTree>
    <p:extLst>
      <p:ext uri="{BB962C8B-B14F-4D97-AF65-F5344CB8AC3E}">
        <p14:creationId xmlns:p14="http://schemas.microsoft.com/office/powerpoint/2010/main" val="422744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Relational OLTP Schema</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2">
            <a:extLst>
              <a:ext uri="{FF2B5EF4-FFF2-40B4-BE49-F238E27FC236}">
                <a16:creationId xmlns:a16="http://schemas.microsoft.com/office/drawing/2014/main" id="{13714E94-6FE8-88EF-AA22-A0A5B9F1D3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860" y="1524000"/>
            <a:ext cx="7544279" cy="4799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641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Dimensional Star Schema</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EAC8A5AF-A02A-4F3F-8E05-648B0DCFADB6}"/>
              </a:ext>
            </a:extLst>
          </p:cNvPr>
          <p:cNvPicPr>
            <a:picLocks noChangeAspect="1"/>
          </p:cNvPicPr>
          <p:nvPr/>
        </p:nvPicPr>
        <p:blipFill>
          <a:blip r:embed="rId4"/>
          <a:stretch>
            <a:fillRect/>
          </a:stretch>
        </p:blipFill>
        <p:spPr>
          <a:xfrm>
            <a:off x="0" y="1295400"/>
            <a:ext cx="9144000" cy="5727405"/>
          </a:xfrm>
          <a:prstGeom prst="rect">
            <a:avLst/>
          </a:prstGeom>
        </p:spPr>
      </p:pic>
    </p:spTree>
    <p:extLst>
      <p:ext uri="{BB962C8B-B14F-4D97-AF65-F5344CB8AC3E}">
        <p14:creationId xmlns:p14="http://schemas.microsoft.com/office/powerpoint/2010/main" val="3202649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1FE4CA6C-31EF-4FB2-BD8E-A0F2589549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0942"/>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7811163B-EAFE-4C85-8299-6B34D21B4AA0}"/>
              </a:ext>
            </a:extLst>
          </p:cNvPr>
          <p:cNvPicPr>
            <a:picLocks noChangeAspect="1"/>
          </p:cNvPicPr>
          <p:nvPr/>
        </p:nvPicPr>
        <p:blipFill>
          <a:blip r:embed="rId3"/>
          <a:stretch>
            <a:fillRect/>
          </a:stretch>
        </p:blipFill>
        <p:spPr>
          <a:xfrm>
            <a:off x="2895600" y="40942"/>
            <a:ext cx="5767061" cy="6768567"/>
          </a:xfrm>
          <a:prstGeom prst="rect">
            <a:avLst/>
          </a:prstGeom>
        </p:spPr>
      </p:pic>
      <p:sp>
        <p:nvSpPr>
          <p:cNvPr id="11" name="TextBox 10">
            <a:extLst>
              <a:ext uri="{FF2B5EF4-FFF2-40B4-BE49-F238E27FC236}">
                <a16:creationId xmlns:a16="http://schemas.microsoft.com/office/drawing/2014/main" id="{51543B1C-6AF5-47CA-8B9A-7F7F81042823}"/>
              </a:ext>
            </a:extLst>
          </p:cNvPr>
          <p:cNvSpPr txBox="1"/>
          <p:nvPr/>
        </p:nvSpPr>
        <p:spPr>
          <a:xfrm>
            <a:off x="352892" y="1066800"/>
            <a:ext cx="2355538" cy="3170099"/>
          </a:xfrm>
          <a:prstGeom prst="rect">
            <a:avLst/>
          </a:prstGeom>
          <a:noFill/>
        </p:spPr>
        <p:txBody>
          <a:bodyPr wrap="square">
            <a:spAutoFit/>
          </a:bodyPr>
          <a:lstStyle/>
          <a:p>
            <a:r>
              <a:rPr lang="en-US" sz="4000" b="1" dirty="0">
                <a:latin typeface="+mj-lt"/>
              </a:rPr>
              <a:t>Star Schema </a:t>
            </a:r>
          </a:p>
          <a:p>
            <a:endParaRPr lang="en-US" sz="4000" b="1" dirty="0">
              <a:latin typeface="+mj-lt"/>
            </a:endParaRPr>
          </a:p>
          <a:p>
            <a:r>
              <a:rPr lang="en-US" sz="4000" b="1" dirty="0">
                <a:latin typeface="+mj-lt"/>
              </a:rPr>
              <a:t>Sample Report</a:t>
            </a:r>
          </a:p>
        </p:txBody>
      </p:sp>
      <p:sp>
        <p:nvSpPr>
          <p:cNvPr id="8" name="Arrow: Right 7">
            <a:extLst>
              <a:ext uri="{FF2B5EF4-FFF2-40B4-BE49-F238E27FC236}">
                <a16:creationId xmlns:a16="http://schemas.microsoft.com/office/drawing/2014/main" id="{0748A10E-BD02-44BF-B598-C4AE8DAC63E0}"/>
              </a:ext>
            </a:extLst>
          </p:cNvPr>
          <p:cNvSpPr/>
          <p:nvPr/>
        </p:nvSpPr>
        <p:spPr>
          <a:xfrm>
            <a:off x="6781800" y="4381500"/>
            <a:ext cx="914401"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a:t>
            </a:r>
          </a:p>
        </p:txBody>
      </p:sp>
      <p:sp>
        <p:nvSpPr>
          <p:cNvPr id="15" name="Arrow: Right 14">
            <a:extLst>
              <a:ext uri="{FF2B5EF4-FFF2-40B4-BE49-F238E27FC236}">
                <a16:creationId xmlns:a16="http://schemas.microsoft.com/office/drawing/2014/main" id="{4005DC82-9171-4815-996A-D876DCBB48B7}"/>
              </a:ext>
            </a:extLst>
          </p:cNvPr>
          <p:cNvSpPr/>
          <p:nvPr/>
        </p:nvSpPr>
        <p:spPr>
          <a:xfrm>
            <a:off x="1295398" y="5776519"/>
            <a:ext cx="1676401"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Dimension</a:t>
            </a:r>
          </a:p>
        </p:txBody>
      </p:sp>
      <p:sp>
        <p:nvSpPr>
          <p:cNvPr id="18" name="Arrow: Right 17">
            <a:extLst>
              <a:ext uri="{FF2B5EF4-FFF2-40B4-BE49-F238E27FC236}">
                <a16:creationId xmlns:a16="http://schemas.microsoft.com/office/drawing/2014/main" id="{F9261451-5A1C-4F08-ABF2-E5328533A9BB}"/>
              </a:ext>
            </a:extLst>
          </p:cNvPr>
          <p:cNvSpPr/>
          <p:nvPr/>
        </p:nvSpPr>
        <p:spPr>
          <a:xfrm>
            <a:off x="6629400" y="5791200"/>
            <a:ext cx="914401"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a:t>
            </a:r>
          </a:p>
        </p:txBody>
      </p:sp>
      <p:sp>
        <p:nvSpPr>
          <p:cNvPr id="20" name="Arrow: Right 19">
            <a:extLst>
              <a:ext uri="{FF2B5EF4-FFF2-40B4-BE49-F238E27FC236}">
                <a16:creationId xmlns:a16="http://schemas.microsoft.com/office/drawing/2014/main" id="{53B0F794-0887-4F21-B3D1-E5D2587AC6F3}"/>
              </a:ext>
            </a:extLst>
          </p:cNvPr>
          <p:cNvSpPr/>
          <p:nvPr/>
        </p:nvSpPr>
        <p:spPr>
          <a:xfrm>
            <a:off x="4724399" y="5817765"/>
            <a:ext cx="914401"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a:t>
            </a:r>
          </a:p>
        </p:txBody>
      </p:sp>
      <p:sp>
        <p:nvSpPr>
          <p:cNvPr id="24" name="Arrow: Right 23">
            <a:extLst>
              <a:ext uri="{FF2B5EF4-FFF2-40B4-BE49-F238E27FC236}">
                <a16:creationId xmlns:a16="http://schemas.microsoft.com/office/drawing/2014/main" id="{54A762E2-1CE7-4F38-815E-6DC99AF7504B}"/>
              </a:ext>
            </a:extLst>
          </p:cNvPr>
          <p:cNvSpPr/>
          <p:nvPr/>
        </p:nvSpPr>
        <p:spPr>
          <a:xfrm rot="2247761">
            <a:off x="2859911" y="3334707"/>
            <a:ext cx="1676401"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Dimension</a:t>
            </a:r>
          </a:p>
        </p:txBody>
      </p:sp>
      <p:sp>
        <p:nvSpPr>
          <p:cNvPr id="25" name="Arrow: Right 24">
            <a:extLst>
              <a:ext uri="{FF2B5EF4-FFF2-40B4-BE49-F238E27FC236}">
                <a16:creationId xmlns:a16="http://schemas.microsoft.com/office/drawing/2014/main" id="{0BD27F30-050C-414C-B652-291F822D6667}"/>
              </a:ext>
            </a:extLst>
          </p:cNvPr>
          <p:cNvSpPr/>
          <p:nvPr/>
        </p:nvSpPr>
        <p:spPr>
          <a:xfrm>
            <a:off x="1295397" y="4356032"/>
            <a:ext cx="1676401"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Dimension</a:t>
            </a:r>
          </a:p>
        </p:txBody>
      </p:sp>
    </p:spTree>
    <p:extLst>
      <p:ext uri="{BB962C8B-B14F-4D97-AF65-F5344CB8AC3E}">
        <p14:creationId xmlns:p14="http://schemas.microsoft.com/office/powerpoint/2010/main" val="2661583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lnSpcReduction="10000"/>
          </a:bodyPr>
          <a:lstStyle/>
          <a:p>
            <a:r>
              <a:rPr lang="en-US" dirty="0"/>
              <a:t>Moving from OLTP to Data Warehouse</a:t>
            </a:r>
          </a:p>
          <a:p>
            <a:pPr lvl="1"/>
            <a:r>
              <a:rPr lang="en-US" dirty="0"/>
              <a:t>Kimball’s goals &amp; DW Framework</a:t>
            </a:r>
          </a:p>
          <a:p>
            <a:r>
              <a:rPr lang="en-US" dirty="0"/>
              <a:t>Modeling Fundamentals</a:t>
            </a:r>
          </a:p>
          <a:p>
            <a:r>
              <a:rPr lang="en-US" dirty="0"/>
              <a:t>Dimensions </a:t>
            </a:r>
          </a:p>
          <a:p>
            <a:r>
              <a:rPr lang="en-US" dirty="0"/>
              <a:t>Facts</a:t>
            </a:r>
          </a:p>
          <a:p>
            <a:r>
              <a:rPr lang="en-US" dirty="0"/>
              <a:t>Time Dimension and </a:t>
            </a:r>
            <a:r>
              <a:rPr lang="en-US" dirty="0" err="1"/>
              <a:t>Bitemporality</a:t>
            </a:r>
            <a:endParaRPr lang="en-US" dirty="0"/>
          </a:p>
          <a:p>
            <a:r>
              <a:rPr lang="en-US" dirty="0"/>
              <a:t>Slowly Changing Dimensions</a:t>
            </a:r>
          </a:p>
          <a:p>
            <a:r>
              <a:rPr lang="en-US" dirty="0"/>
              <a:t>Schemas</a:t>
            </a:r>
          </a:p>
          <a:p>
            <a:pPr marL="0" indent="0">
              <a:buNone/>
            </a:pPr>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76200"/>
            <a:ext cx="1447800" cy="634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9840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a:t>
            </a:r>
          </a:p>
        </p:txBody>
      </p:sp>
      <p:sp>
        <p:nvSpPr>
          <p:cNvPr id="3" name="Content Placeholder 2"/>
          <p:cNvSpPr>
            <a:spLocks noGrp="1"/>
          </p:cNvSpPr>
          <p:nvPr>
            <p:ph idx="1"/>
          </p:nvPr>
        </p:nvSpPr>
        <p:spPr>
          <a:xfrm>
            <a:off x="457200" y="1143000"/>
            <a:ext cx="8229600" cy="5562600"/>
          </a:xfrm>
        </p:spPr>
        <p:txBody>
          <a:bodyPr>
            <a:normAutofit/>
          </a:bodyPr>
          <a:lstStyle/>
          <a:p>
            <a:r>
              <a:rPr lang="en-US" dirty="0"/>
              <a:t>Dimensions describe who, what, when, where</a:t>
            </a:r>
          </a:p>
          <a:p>
            <a:pPr lvl="1"/>
            <a:r>
              <a:rPr lang="en-US" dirty="0"/>
              <a:t>Time, Location, Person, Product, Company</a:t>
            </a:r>
          </a:p>
          <a:p>
            <a:r>
              <a:rPr lang="en-US" dirty="0"/>
              <a:t>Consider what data business users will want to use for filtering and/or grouping</a:t>
            </a:r>
          </a:p>
          <a:p>
            <a:r>
              <a:rPr lang="en-US" dirty="0"/>
              <a:t>Contains a single (non-composite) primary key</a:t>
            </a:r>
          </a:p>
          <a:p>
            <a:r>
              <a:rPr lang="en-US" dirty="0"/>
              <a:t>Typically has key values of business attributes</a:t>
            </a:r>
          </a:p>
          <a:p>
            <a:r>
              <a:rPr lang="en-US" dirty="0"/>
              <a:t>Many columns, (relatively) few rows</a:t>
            </a:r>
          </a:p>
          <a:p>
            <a:r>
              <a:rPr lang="en-US" dirty="0"/>
              <a:t>Can be slowly changing (more on this later)</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2203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Dimensional Attributes</a:t>
            </a:r>
          </a:p>
        </p:txBody>
      </p:sp>
      <p:sp>
        <p:nvSpPr>
          <p:cNvPr id="3" name="Content Placeholder 2"/>
          <p:cNvSpPr>
            <a:spLocks noGrp="1"/>
          </p:cNvSpPr>
          <p:nvPr>
            <p:ph idx="1"/>
          </p:nvPr>
        </p:nvSpPr>
        <p:spPr>
          <a:xfrm>
            <a:off x="457200" y="1828800"/>
            <a:ext cx="8229600" cy="4876800"/>
          </a:xfrm>
        </p:spPr>
        <p:txBody>
          <a:bodyPr>
            <a:normAutofit fontScale="92500" lnSpcReduction="20000"/>
          </a:bodyPr>
          <a:lstStyle/>
          <a:p>
            <a:r>
              <a:rPr lang="en-US" sz="3600" dirty="0"/>
              <a:t>Dimensions are mostly descriptions -typically non-numeric strings</a:t>
            </a:r>
          </a:p>
          <a:p>
            <a:r>
              <a:rPr lang="en-US" sz="3600" dirty="0"/>
              <a:t>Time attributes for time, day, month, quarter and year</a:t>
            </a:r>
          </a:p>
          <a:p>
            <a:r>
              <a:rPr lang="en-US" sz="3600" dirty="0"/>
              <a:t>Could be numeric if attribute describes a dimension or does not change often</a:t>
            </a:r>
          </a:p>
          <a:p>
            <a:pPr lvl="1"/>
            <a:r>
              <a:rPr lang="en-US" sz="3000" dirty="0"/>
              <a:t>Locations: latitude, longitude, building number</a:t>
            </a:r>
          </a:p>
          <a:p>
            <a:pPr lvl="1"/>
            <a:r>
              <a:rPr lang="en-US" sz="3000" dirty="0"/>
              <a:t>Time: day of the week</a:t>
            </a:r>
          </a:p>
          <a:p>
            <a:r>
              <a:rPr lang="en-US" sz="3600" dirty="0"/>
              <a:t>Time dimensions allow for a specific time grain (level of detail)</a:t>
            </a:r>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8966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Dimensions are Hierarchical</a:t>
            </a:r>
          </a:p>
        </p:txBody>
      </p:sp>
      <p:sp>
        <p:nvSpPr>
          <p:cNvPr id="3" name="Content Placeholder 2"/>
          <p:cNvSpPr>
            <a:spLocks noGrp="1"/>
          </p:cNvSpPr>
          <p:nvPr>
            <p:ph idx="1"/>
          </p:nvPr>
        </p:nvSpPr>
        <p:spPr>
          <a:xfrm>
            <a:off x="457200" y="1610390"/>
            <a:ext cx="8229600" cy="4485609"/>
          </a:xfrm>
        </p:spPr>
        <p:txBody>
          <a:bodyPr>
            <a:normAutofit fontScale="85000" lnSpcReduction="10000"/>
          </a:bodyPr>
          <a:lstStyle/>
          <a:p>
            <a:r>
              <a:rPr lang="en-US" sz="4000" dirty="0"/>
              <a:t>Hierarchies in Dimensions follow the drill-down/roll-up path for the related facts</a:t>
            </a:r>
          </a:p>
          <a:p>
            <a:r>
              <a:rPr lang="en-US" sz="4000" dirty="0"/>
              <a:t>Examples:</a:t>
            </a:r>
          </a:p>
          <a:p>
            <a:pPr lvl="1"/>
            <a:r>
              <a:rPr lang="en-US" sz="3600" dirty="0"/>
              <a:t>Dates exhibit a hierarchy – year-quarter-day</a:t>
            </a:r>
          </a:p>
          <a:p>
            <a:pPr lvl="1"/>
            <a:r>
              <a:rPr lang="en-US" sz="3600" dirty="0"/>
              <a:t>Locations - country, region, city is a hierarchy</a:t>
            </a:r>
          </a:p>
          <a:p>
            <a:pPr lvl="1"/>
            <a:r>
              <a:rPr lang="en-US" sz="3600" dirty="0"/>
              <a:t>Products - Product category, brand name, product line, specific product is a hierarchy</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9959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5"/>
          <p:cNvSpPr txBox="1">
            <a:spLocks noGrp="1"/>
          </p:cNvSpPr>
          <p:nvPr>
            <p:ph type="title"/>
          </p:nvPr>
        </p:nvSpPr>
        <p:spPr>
          <a:xfrm>
            <a:off x="1149631" y="228600"/>
            <a:ext cx="7793037" cy="1565031"/>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3959" b="0" i="0" u="none" strike="noStrike" cap="none" dirty="0">
                <a:ea typeface="Tahoma"/>
                <a:cs typeface="Tahoma"/>
                <a:sym typeface="Tahoma"/>
              </a:rPr>
              <a:t>Recognizing Dimensions with Multiple Hierarchies</a:t>
            </a:r>
            <a:endParaRPr sz="3959" b="0" i="0" u="none" strike="noStrike" cap="none" dirty="0">
              <a:ea typeface="Tahoma"/>
              <a:cs typeface="Tahoma"/>
              <a:sym typeface="Tahoma"/>
            </a:endParaRPr>
          </a:p>
        </p:txBody>
      </p:sp>
      <p:pic>
        <p:nvPicPr>
          <p:cNvPr id="383" name="Google Shape;383;p55"/>
          <p:cNvPicPr preferRelativeResize="0"/>
          <p:nvPr/>
        </p:nvPicPr>
        <p:blipFill rotWithShape="1">
          <a:blip r:embed="rId3">
            <a:alphaModFix/>
          </a:blip>
          <a:srcRect/>
          <a:stretch/>
        </p:blipFill>
        <p:spPr>
          <a:xfrm>
            <a:off x="5639967" y="2422402"/>
            <a:ext cx="3126403" cy="3478096"/>
          </a:xfrm>
          <a:prstGeom prst="rect">
            <a:avLst/>
          </a:prstGeom>
          <a:noFill/>
          <a:ln>
            <a:noFill/>
          </a:ln>
        </p:spPr>
      </p:pic>
      <p:pic>
        <p:nvPicPr>
          <p:cNvPr id="5" name="Picture 4">
            <a:extLst>
              <a:ext uri="{FF2B5EF4-FFF2-40B4-BE49-F238E27FC236}">
                <a16:creationId xmlns:a16="http://schemas.microsoft.com/office/drawing/2014/main" id="{0E6A344A-B9C5-42E7-A94B-3FB8F33254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0AA1D9BE-5FEE-4E7D-8084-9BC98B075311}"/>
              </a:ext>
            </a:extLst>
          </p:cNvPr>
          <p:cNvSpPr txBox="1"/>
          <p:nvPr/>
        </p:nvSpPr>
        <p:spPr>
          <a:xfrm>
            <a:off x="377630" y="2142105"/>
            <a:ext cx="5181599" cy="3940759"/>
          </a:xfrm>
          <a:prstGeom prst="rect">
            <a:avLst/>
          </a:prstGeom>
          <a:noFill/>
        </p:spPr>
        <p:txBody>
          <a:bodyPr wrap="square">
            <a:spAutoFit/>
          </a:bodyPr>
          <a:lstStyle/>
          <a:p>
            <a:pPr marL="342900" indent="-342900">
              <a:lnSpc>
                <a:spcPct val="80000"/>
              </a:lnSpc>
              <a:spcBef>
                <a:spcPts val="0"/>
              </a:spcBef>
              <a:buSzPct val="100000"/>
              <a:buFont typeface="Arial" panose="020B0604020202020204" pitchFamily="34" charset="0"/>
              <a:buChar char="•"/>
            </a:pPr>
            <a:r>
              <a:rPr lang="en-US" sz="2400" b="0" i="0" u="none" strike="noStrike" cap="none" dirty="0">
                <a:ea typeface="Tahoma"/>
                <a:cs typeface="Tahoma"/>
                <a:sym typeface="Tahoma"/>
              </a:rPr>
              <a:t>Dates for calendar years vs dates for fiscal years </a:t>
            </a:r>
          </a:p>
          <a:p>
            <a:pPr marL="342900" indent="-342900">
              <a:lnSpc>
                <a:spcPct val="80000"/>
              </a:lnSpc>
              <a:spcBef>
                <a:spcPts val="0"/>
              </a:spcBef>
              <a:buSzPct val="100000"/>
              <a:buFont typeface="Arial" panose="020B0604020202020204" pitchFamily="34" charset="0"/>
              <a:buChar char="•"/>
            </a:pPr>
            <a:r>
              <a:rPr lang="en-US" sz="2400" b="0" i="0" u="none" strike="noStrike" cap="none" dirty="0">
                <a:ea typeface="Tahoma"/>
                <a:cs typeface="Tahoma"/>
                <a:sym typeface="Tahoma"/>
              </a:rPr>
              <a:t>Location intensive dimensions may have multiple geographic hierarchies.</a:t>
            </a:r>
          </a:p>
          <a:p>
            <a:pPr marL="342900" indent="-342900">
              <a:lnSpc>
                <a:spcPct val="80000"/>
              </a:lnSpc>
              <a:spcBef>
                <a:spcPts val="0"/>
              </a:spcBef>
              <a:buSzPct val="100000"/>
              <a:buFont typeface="Arial" panose="020B0604020202020204" pitchFamily="34" charset="0"/>
              <a:buChar char="•"/>
            </a:pPr>
            <a:r>
              <a:rPr lang="en-US" sz="2400" b="0" i="0" u="none" strike="noStrike" cap="none" dirty="0">
                <a:ea typeface="Tahoma"/>
                <a:cs typeface="Tahoma"/>
                <a:sym typeface="Tahoma"/>
              </a:rPr>
              <a:t>These can work together without interference in the same table/denormalized</a:t>
            </a:r>
          </a:p>
          <a:p>
            <a:pPr marL="342900" indent="-342900">
              <a:lnSpc>
                <a:spcPct val="80000"/>
              </a:lnSpc>
              <a:spcBef>
                <a:spcPts val="0"/>
              </a:spcBef>
              <a:buSzPct val="100000"/>
              <a:buFont typeface="Arial" panose="020B0604020202020204" pitchFamily="34" charset="0"/>
              <a:buChar char="•"/>
            </a:pPr>
            <a:r>
              <a:rPr lang="en-US" sz="2400" dirty="0">
                <a:ea typeface="Tahoma"/>
                <a:cs typeface="Tahoma"/>
                <a:sym typeface="Tahoma"/>
              </a:rPr>
              <a:t>Note how there there is no Normalization/Nesting – the structure is “Flat”</a:t>
            </a:r>
            <a:endParaRPr lang="en-US" sz="2400" b="0" i="0" u="none" strike="noStrike" cap="none" dirty="0">
              <a:ea typeface="Tahoma"/>
              <a:cs typeface="Tahoma"/>
              <a:sym typeface="Tahoma"/>
            </a:endParaRPr>
          </a:p>
          <a:p>
            <a:pPr marL="342900" indent="-342900">
              <a:lnSpc>
                <a:spcPct val="80000"/>
              </a:lnSpc>
              <a:spcBef>
                <a:spcPts val="0"/>
              </a:spcBef>
              <a:buSzPct val="100000"/>
              <a:buFont typeface="Arial" panose="020B0604020202020204" pitchFamily="34" charset="0"/>
              <a:buChar char="•"/>
            </a:pPr>
            <a:r>
              <a:rPr lang="en-US" sz="2400" b="0" i="0" u="none" strike="noStrike" cap="none" dirty="0">
                <a:ea typeface="Tahoma"/>
                <a:cs typeface="Tahoma"/>
                <a:sym typeface="Tahoma"/>
              </a:rPr>
              <a:t>All dimension hierarchies must have same “grain” – level of detail – at the smallest level</a:t>
            </a:r>
          </a:p>
        </p:txBody>
      </p:sp>
      <p:sp>
        <p:nvSpPr>
          <p:cNvPr id="10" name="TextBox 9">
            <a:extLst>
              <a:ext uri="{FF2B5EF4-FFF2-40B4-BE49-F238E27FC236}">
                <a16:creationId xmlns:a16="http://schemas.microsoft.com/office/drawing/2014/main" id="{9B2AC8CC-0101-4F99-8942-5CEDF2AFB098}"/>
              </a:ext>
            </a:extLst>
          </p:cNvPr>
          <p:cNvSpPr txBox="1"/>
          <p:nvPr/>
        </p:nvSpPr>
        <p:spPr>
          <a:xfrm>
            <a:off x="5410200" y="1946030"/>
            <a:ext cx="3335045" cy="319446"/>
          </a:xfrm>
          <a:prstGeom prst="rect">
            <a:avLst/>
          </a:prstGeom>
          <a:noFill/>
        </p:spPr>
        <p:txBody>
          <a:bodyPr wrap="square">
            <a:spAutoFit/>
          </a:bodyPr>
          <a:lstStyle/>
          <a:p>
            <a:pPr>
              <a:lnSpc>
                <a:spcPct val="80000"/>
              </a:lnSpc>
              <a:spcBef>
                <a:spcPts val="0"/>
              </a:spcBef>
              <a:buClr>
                <a:schemeClr val="folHlink"/>
              </a:buClr>
              <a:buSzPts val="1332"/>
            </a:pPr>
            <a:r>
              <a:rPr lang="en-US" sz="1800" b="0" i="0" u="none" strike="noStrike" cap="none" dirty="0">
                <a:ea typeface="Tahoma"/>
                <a:cs typeface="Tahoma"/>
                <a:sym typeface="Tahoma"/>
              </a:rPr>
              <a:t>Example of Location Hierarchy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5"/>
          <p:cNvSpPr txBox="1">
            <a:spLocks noGrp="1"/>
          </p:cNvSpPr>
          <p:nvPr>
            <p:ph type="title"/>
          </p:nvPr>
        </p:nvSpPr>
        <p:spPr>
          <a:xfrm>
            <a:off x="1149631" y="228600"/>
            <a:ext cx="7793037" cy="1565031"/>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3959" b="0" i="0" u="none" strike="noStrike" cap="none" dirty="0">
                <a:ea typeface="Tahoma"/>
                <a:cs typeface="Tahoma"/>
                <a:sym typeface="Tahoma"/>
              </a:rPr>
              <a:t>Recognizing Dimensions with Multiple Hierarchies</a:t>
            </a:r>
            <a:endParaRPr sz="3959" b="0" i="0" u="none" strike="noStrike" cap="none" dirty="0">
              <a:ea typeface="Tahoma"/>
              <a:cs typeface="Tahoma"/>
              <a:sym typeface="Tahoma"/>
            </a:endParaRPr>
          </a:p>
        </p:txBody>
      </p:sp>
      <p:pic>
        <p:nvPicPr>
          <p:cNvPr id="5" name="Picture 4">
            <a:extLst>
              <a:ext uri="{FF2B5EF4-FFF2-40B4-BE49-F238E27FC236}">
                <a16:creationId xmlns:a16="http://schemas.microsoft.com/office/drawing/2014/main" id="{0E6A344A-B9C5-42E7-A94B-3FB8F3325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0AA1D9BE-5FEE-4E7D-8084-9BC98B075311}"/>
              </a:ext>
            </a:extLst>
          </p:cNvPr>
          <p:cNvSpPr txBox="1"/>
          <p:nvPr/>
        </p:nvSpPr>
        <p:spPr>
          <a:xfrm>
            <a:off x="377630" y="2142105"/>
            <a:ext cx="8461570" cy="986104"/>
          </a:xfrm>
          <a:prstGeom prst="rect">
            <a:avLst/>
          </a:prstGeom>
          <a:noFill/>
        </p:spPr>
        <p:txBody>
          <a:bodyPr wrap="square">
            <a:spAutoFit/>
          </a:bodyPr>
          <a:lstStyle/>
          <a:p>
            <a:pPr marL="342900" indent="-342900">
              <a:lnSpc>
                <a:spcPct val="80000"/>
              </a:lnSpc>
              <a:spcBef>
                <a:spcPts val="0"/>
              </a:spcBef>
              <a:buSzPct val="100000"/>
              <a:buFont typeface="Arial" panose="020B0604020202020204" pitchFamily="34" charset="0"/>
              <a:buChar char="•"/>
            </a:pPr>
            <a:r>
              <a:rPr lang="en-US" sz="2400" dirty="0">
                <a:ea typeface="Tahoma"/>
                <a:cs typeface="Tahoma"/>
                <a:sym typeface="Tahoma"/>
              </a:rPr>
              <a:t>There there is no Normalization/Nesting – the structure is “Flat”</a:t>
            </a:r>
            <a:endParaRPr lang="en-US" sz="2400" b="0" i="0" u="none" strike="noStrike" cap="none" dirty="0">
              <a:ea typeface="Tahoma"/>
              <a:cs typeface="Tahoma"/>
              <a:sym typeface="Tahoma"/>
            </a:endParaRPr>
          </a:p>
          <a:p>
            <a:pPr marL="342900" indent="-342900">
              <a:lnSpc>
                <a:spcPct val="80000"/>
              </a:lnSpc>
              <a:spcBef>
                <a:spcPts val="0"/>
              </a:spcBef>
              <a:buSzPct val="100000"/>
              <a:buFont typeface="Arial" panose="020B0604020202020204" pitchFamily="34" charset="0"/>
              <a:buChar char="•"/>
            </a:pPr>
            <a:r>
              <a:rPr lang="en-US" sz="2400" b="0" i="0" u="none" strike="noStrike" cap="none" dirty="0">
                <a:ea typeface="Tahoma"/>
                <a:cs typeface="Tahoma"/>
                <a:sym typeface="Tahoma"/>
              </a:rPr>
              <a:t>All dimension hierarchies must have same “grain” – level of detail – at the smallest level</a:t>
            </a:r>
          </a:p>
        </p:txBody>
      </p:sp>
      <p:sp>
        <p:nvSpPr>
          <p:cNvPr id="10" name="TextBox 9">
            <a:extLst>
              <a:ext uri="{FF2B5EF4-FFF2-40B4-BE49-F238E27FC236}">
                <a16:creationId xmlns:a16="http://schemas.microsoft.com/office/drawing/2014/main" id="{9B2AC8CC-0101-4F99-8942-5CEDF2AFB098}"/>
              </a:ext>
            </a:extLst>
          </p:cNvPr>
          <p:cNvSpPr txBox="1"/>
          <p:nvPr/>
        </p:nvSpPr>
        <p:spPr>
          <a:xfrm>
            <a:off x="609600" y="3316960"/>
            <a:ext cx="5334000" cy="319446"/>
          </a:xfrm>
          <a:prstGeom prst="rect">
            <a:avLst/>
          </a:prstGeom>
          <a:noFill/>
        </p:spPr>
        <p:txBody>
          <a:bodyPr wrap="square">
            <a:spAutoFit/>
          </a:bodyPr>
          <a:lstStyle/>
          <a:p>
            <a:pPr>
              <a:lnSpc>
                <a:spcPct val="80000"/>
              </a:lnSpc>
              <a:spcBef>
                <a:spcPts val="0"/>
              </a:spcBef>
              <a:buClr>
                <a:schemeClr val="folHlink"/>
              </a:buClr>
              <a:buSzPts val="1332"/>
            </a:pPr>
            <a:r>
              <a:rPr lang="en-US" sz="1800" b="0" i="0" u="none" strike="noStrike" cap="none" dirty="0">
                <a:ea typeface="Tahoma"/>
                <a:cs typeface="Tahoma"/>
                <a:sym typeface="Tahoma"/>
              </a:rPr>
              <a:t>Example of Flattened Many-to-One Hierarchies</a:t>
            </a:r>
          </a:p>
        </p:txBody>
      </p:sp>
      <p:pic>
        <p:nvPicPr>
          <p:cNvPr id="3" name="Picture 2">
            <a:extLst>
              <a:ext uri="{FF2B5EF4-FFF2-40B4-BE49-F238E27FC236}">
                <a16:creationId xmlns:a16="http://schemas.microsoft.com/office/drawing/2014/main" id="{C2F73810-B6BA-4A3D-B6EC-9B288ECCC7DC}"/>
              </a:ext>
            </a:extLst>
          </p:cNvPr>
          <p:cNvPicPr>
            <a:picLocks noChangeAspect="1"/>
          </p:cNvPicPr>
          <p:nvPr/>
        </p:nvPicPr>
        <p:blipFill>
          <a:blip r:embed="rId4"/>
          <a:stretch>
            <a:fillRect/>
          </a:stretch>
        </p:blipFill>
        <p:spPr>
          <a:xfrm>
            <a:off x="499494" y="3636406"/>
            <a:ext cx="8145012" cy="2972215"/>
          </a:xfrm>
          <a:prstGeom prst="rect">
            <a:avLst/>
          </a:prstGeom>
        </p:spPr>
      </p:pic>
    </p:spTree>
    <p:extLst>
      <p:ext uri="{BB962C8B-B14F-4D97-AF65-F5344CB8AC3E}">
        <p14:creationId xmlns:p14="http://schemas.microsoft.com/office/powerpoint/2010/main" val="1167787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793A0-AA10-40CE-A2F3-05E02453F466}"/>
              </a:ext>
            </a:extLst>
          </p:cNvPr>
          <p:cNvSpPr>
            <a:spLocks noGrp="1"/>
          </p:cNvSpPr>
          <p:nvPr>
            <p:ph type="title"/>
          </p:nvPr>
        </p:nvSpPr>
        <p:spPr>
          <a:xfrm>
            <a:off x="990600" y="239086"/>
            <a:ext cx="7266268" cy="813391"/>
          </a:xfrm>
        </p:spPr>
        <p:txBody>
          <a:bodyPr>
            <a:normAutofit fontScale="90000"/>
          </a:bodyPr>
          <a:lstStyle/>
          <a:p>
            <a:r>
              <a:rPr lang="en-US" dirty="0"/>
              <a:t>More about Dimensions in a bit…</a:t>
            </a:r>
          </a:p>
        </p:txBody>
      </p:sp>
      <p:sp>
        <p:nvSpPr>
          <p:cNvPr id="3" name="Text Placeholder 2">
            <a:extLst>
              <a:ext uri="{FF2B5EF4-FFF2-40B4-BE49-F238E27FC236}">
                <a16:creationId xmlns:a16="http://schemas.microsoft.com/office/drawing/2014/main" id="{94A35230-6654-4974-B835-53B157BDBC4C}"/>
              </a:ext>
            </a:extLst>
          </p:cNvPr>
          <p:cNvSpPr>
            <a:spLocks noGrp="1"/>
          </p:cNvSpPr>
          <p:nvPr>
            <p:ph type="body" idx="1"/>
          </p:nvPr>
        </p:nvSpPr>
        <p:spPr>
          <a:xfrm>
            <a:off x="1206062" y="1358340"/>
            <a:ext cx="7050806" cy="3518460"/>
          </a:xfrm>
        </p:spPr>
        <p:txBody>
          <a:bodyPr/>
          <a:lstStyle/>
          <a:p>
            <a:endParaRPr lang="en-US" sz="2800" dirty="0"/>
          </a:p>
          <a:p>
            <a:r>
              <a:rPr lang="en-US" sz="2800" dirty="0"/>
              <a:t>Time Dimensions</a:t>
            </a:r>
          </a:p>
          <a:p>
            <a:r>
              <a:rPr lang="en-US" sz="2800" dirty="0"/>
              <a:t>Slowly Changing Dimensions</a:t>
            </a:r>
          </a:p>
          <a:p>
            <a:r>
              <a:rPr lang="en-US" sz="2800" dirty="0"/>
              <a:t>Schemas</a:t>
            </a:r>
          </a:p>
          <a:p>
            <a:endParaRPr lang="en-US" sz="2800" dirty="0"/>
          </a:p>
          <a:p>
            <a:pPr marL="0" indent="0">
              <a:buNone/>
            </a:pPr>
            <a:r>
              <a:rPr lang="en-US" sz="2800" dirty="0"/>
              <a:t>…but first let’s face the FACTS </a:t>
            </a:r>
            <a:r>
              <a:rPr lang="en-US" sz="2800" dirty="0">
                <a:sym typeface="Wingdings" panose="05000000000000000000" pitchFamily="2" charset="2"/>
              </a:rPr>
              <a:t></a:t>
            </a:r>
            <a:endParaRPr lang="en-US" sz="2800" dirty="0"/>
          </a:p>
          <a:p>
            <a:pPr marL="0" indent="0">
              <a:buNone/>
            </a:pPr>
            <a:endParaRPr lang="en-US" sz="2000" dirty="0"/>
          </a:p>
        </p:txBody>
      </p:sp>
      <p:pic>
        <p:nvPicPr>
          <p:cNvPr id="4" name="Picture 3">
            <a:extLst>
              <a:ext uri="{FF2B5EF4-FFF2-40B4-BE49-F238E27FC236}">
                <a16:creationId xmlns:a16="http://schemas.microsoft.com/office/drawing/2014/main" id="{EDD2ED24-73DA-492F-B55A-17635D491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7159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 Table Types</a:t>
            </a:r>
          </a:p>
        </p:txBody>
      </p:sp>
      <p:sp>
        <p:nvSpPr>
          <p:cNvPr id="3" name="Content Placeholder 2"/>
          <p:cNvSpPr>
            <a:spLocks noGrp="1"/>
          </p:cNvSpPr>
          <p:nvPr>
            <p:ph idx="1"/>
          </p:nvPr>
        </p:nvSpPr>
        <p:spPr>
          <a:xfrm>
            <a:off x="457200" y="1143000"/>
            <a:ext cx="8382000" cy="5486400"/>
          </a:xfrm>
        </p:spPr>
        <p:txBody>
          <a:bodyPr>
            <a:normAutofit fontScale="85000" lnSpcReduction="10000"/>
          </a:bodyPr>
          <a:lstStyle/>
          <a:p>
            <a:r>
              <a:rPr lang="en-US" sz="3200" dirty="0"/>
              <a:t>Many rows, (relatively) few columns</a:t>
            </a:r>
            <a:endParaRPr lang="en-US" b="1" dirty="0"/>
          </a:p>
          <a:p>
            <a:r>
              <a:rPr lang="en-US" b="1" dirty="0"/>
              <a:t>Snapshot (Transactional)</a:t>
            </a:r>
            <a:r>
              <a:rPr lang="en-US" dirty="0"/>
              <a:t>: Describes the state of things in a particular instance of time, and usually includes more semi-additive and non-additive facts. </a:t>
            </a:r>
          </a:p>
          <a:p>
            <a:pPr lvl="1"/>
            <a:r>
              <a:rPr lang="en-US" dirty="0"/>
              <a:t>See Product Review fact table in the constellation example.</a:t>
            </a:r>
            <a:endParaRPr lang="en-US" b="1" dirty="0"/>
          </a:p>
          <a:p>
            <a:r>
              <a:rPr lang="en-US" b="1" dirty="0"/>
              <a:t>Cumulative (Snapshot)</a:t>
            </a:r>
            <a:r>
              <a:rPr lang="en-US" dirty="0"/>
              <a:t>: what has happened over a period of time. </a:t>
            </a:r>
          </a:p>
          <a:p>
            <a:pPr lvl="1"/>
            <a:r>
              <a:rPr lang="en-US" dirty="0"/>
              <a:t>I.E. total sales by product by store by day. The facts for this type of fact tables are mostly additive facts. The STAR schema presented earlier is an example where Sales Total  can be summed for all three dimensions</a:t>
            </a:r>
          </a:p>
          <a:p>
            <a:pPr marL="0" indent="0">
              <a:buNone/>
            </a:pPr>
            <a:br>
              <a:rPr lang="en-US" dirty="0"/>
            </a:br>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65DF3FA2-CF7A-48D6-A704-C3AEB7B7AC97}"/>
              </a:ext>
            </a:extLst>
          </p:cNvPr>
          <p:cNvSpPr/>
          <p:nvPr/>
        </p:nvSpPr>
        <p:spPr>
          <a:xfrm>
            <a:off x="381000" y="6216563"/>
            <a:ext cx="8534400" cy="369332"/>
          </a:xfrm>
          <a:prstGeom prst="rect">
            <a:avLst/>
          </a:prstGeom>
        </p:spPr>
        <p:txBody>
          <a:bodyPr wrap="square">
            <a:spAutoFit/>
          </a:bodyPr>
          <a:lstStyle/>
          <a:p>
            <a:r>
              <a:rPr lang="en-US" dirty="0">
                <a:hlinkClick r:id="rId3"/>
              </a:rPr>
              <a:t>https://www.1keydata.com/datawarehousing/fact-table-types.html</a:t>
            </a:r>
            <a:endParaRPr lang="en-US" dirty="0"/>
          </a:p>
        </p:txBody>
      </p:sp>
    </p:spTree>
    <p:extLst>
      <p:ext uri="{BB962C8B-B14F-4D97-AF65-F5344CB8AC3E}">
        <p14:creationId xmlns:p14="http://schemas.microsoft.com/office/powerpoint/2010/main" val="1805852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793A0-AA10-40CE-A2F3-05E02453F466}"/>
              </a:ext>
            </a:extLst>
          </p:cNvPr>
          <p:cNvSpPr>
            <a:spLocks noGrp="1"/>
          </p:cNvSpPr>
          <p:nvPr>
            <p:ph type="title"/>
          </p:nvPr>
        </p:nvSpPr>
        <p:spPr>
          <a:xfrm>
            <a:off x="914401" y="228600"/>
            <a:ext cx="7391399" cy="813391"/>
          </a:xfrm>
        </p:spPr>
        <p:txBody>
          <a:bodyPr/>
          <a:lstStyle/>
          <a:p>
            <a:r>
              <a:rPr lang="en-US" dirty="0"/>
              <a:t>Fact Table Types- Kimball</a:t>
            </a:r>
          </a:p>
        </p:txBody>
      </p:sp>
      <p:sp>
        <p:nvSpPr>
          <p:cNvPr id="3" name="Text Placeholder 2">
            <a:extLst>
              <a:ext uri="{FF2B5EF4-FFF2-40B4-BE49-F238E27FC236}">
                <a16:creationId xmlns:a16="http://schemas.microsoft.com/office/drawing/2014/main" id="{94A35230-6654-4974-B835-53B157BDBC4C}"/>
              </a:ext>
            </a:extLst>
          </p:cNvPr>
          <p:cNvSpPr>
            <a:spLocks noGrp="1"/>
          </p:cNvSpPr>
          <p:nvPr>
            <p:ph type="body" idx="1"/>
          </p:nvPr>
        </p:nvSpPr>
        <p:spPr>
          <a:xfrm>
            <a:off x="533400" y="1041991"/>
            <a:ext cx="8421688" cy="5497032"/>
          </a:xfrm>
        </p:spPr>
        <p:txBody>
          <a:bodyPr>
            <a:normAutofit/>
          </a:bodyPr>
          <a:lstStyle/>
          <a:p>
            <a:r>
              <a:rPr lang="en-US" dirty="0"/>
              <a:t>Transaction Fact (Snapshot)</a:t>
            </a:r>
          </a:p>
          <a:p>
            <a:pPr lvl="1"/>
            <a:r>
              <a:rPr lang="en-US" sz="2400" dirty="0"/>
              <a:t>Strong correlation to original OLTP records</a:t>
            </a:r>
          </a:p>
          <a:p>
            <a:pPr lvl="1"/>
            <a:r>
              <a:rPr lang="en-US" sz="2400" dirty="0"/>
              <a:t>Grain is at the transaction level</a:t>
            </a:r>
          </a:p>
          <a:p>
            <a:r>
              <a:rPr lang="en-US" dirty="0"/>
              <a:t>Periodic Snapshot (Cumulative)</a:t>
            </a:r>
          </a:p>
          <a:p>
            <a:pPr lvl="1"/>
            <a:r>
              <a:rPr lang="en-US" sz="2400" dirty="0"/>
              <a:t>When Aggregates commonly needed</a:t>
            </a:r>
          </a:p>
          <a:p>
            <a:pPr lvl="2"/>
            <a:r>
              <a:rPr lang="en-US" sz="2000" dirty="0"/>
              <a:t>Aggregated transaction over time (grain)</a:t>
            </a:r>
          </a:p>
          <a:p>
            <a:pPr lvl="1"/>
            <a:r>
              <a:rPr lang="en-US" sz="2400" dirty="0"/>
              <a:t>Dimensional hierarchies are useful here</a:t>
            </a:r>
          </a:p>
          <a:p>
            <a:r>
              <a:rPr lang="en-US" dirty="0"/>
              <a:t>Accumulating Snapshot </a:t>
            </a:r>
          </a:p>
          <a:p>
            <a:pPr lvl="1"/>
            <a:r>
              <a:rPr lang="en-US" dirty="0"/>
              <a:t>We will cover later after we review time dimensions</a:t>
            </a:r>
          </a:p>
          <a:p>
            <a:r>
              <a:rPr lang="en-US" dirty="0" err="1"/>
              <a:t>Factless</a:t>
            </a:r>
            <a:r>
              <a:rPr lang="en-US" dirty="0"/>
              <a:t> (Snapshot)</a:t>
            </a:r>
          </a:p>
          <a:p>
            <a:pPr lvl="1"/>
            <a:r>
              <a:rPr lang="en-US" sz="2400" dirty="0"/>
              <a:t>Facilitates analysis of “missing” fact records</a:t>
            </a:r>
          </a:p>
        </p:txBody>
      </p:sp>
      <p:pic>
        <p:nvPicPr>
          <p:cNvPr id="4" name="Picture 3">
            <a:extLst>
              <a:ext uri="{FF2B5EF4-FFF2-40B4-BE49-F238E27FC236}">
                <a16:creationId xmlns:a16="http://schemas.microsoft.com/office/drawing/2014/main" id="{EDD2ED24-73DA-492F-B55A-17635D491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0321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724400"/>
          </a:xfrm>
        </p:spPr>
        <p:txBody>
          <a:bodyPr>
            <a:normAutofit fontScale="92500" lnSpcReduction="10000"/>
          </a:bodyPr>
          <a:lstStyle/>
          <a:p>
            <a:pPr marL="0" indent="0">
              <a:buNone/>
            </a:pPr>
            <a:r>
              <a:rPr lang="en-US" dirty="0"/>
              <a:t>Reporting Subject based attributes are dimensions</a:t>
            </a:r>
          </a:p>
          <a:p>
            <a:r>
              <a:rPr lang="en-US" dirty="0"/>
              <a:t>Products, Locations, Customers</a:t>
            </a:r>
          </a:p>
          <a:p>
            <a:r>
              <a:rPr lang="en-US" dirty="0"/>
              <a:t>Product Types (different grain of product)</a:t>
            </a:r>
          </a:p>
          <a:p>
            <a:r>
              <a:rPr lang="en-US" dirty="0"/>
              <a:t>Market segment (different grain of customer)</a:t>
            </a:r>
          </a:p>
          <a:p>
            <a:r>
              <a:rPr lang="en-US" dirty="0"/>
              <a:t>Dates on facts</a:t>
            </a:r>
          </a:p>
          <a:p>
            <a:endParaRPr lang="en-US" dirty="0"/>
          </a:p>
          <a:p>
            <a:pPr marL="0" indent="0">
              <a:buNone/>
            </a:pPr>
            <a:r>
              <a:rPr lang="en-US" dirty="0"/>
              <a:t>Measuring facts</a:t>
            </a:r>
          </a:p>
          <a:p>
            <a:r>
              <a:rPr lang="en-US" dirty="0"/>
              <a:t>Sales</a:t>
            </a:r>
          </a:p>
          <a:p>
            <a:r>
              <a:rPr lang="en-US" dirty="0"/>
              <a:t>Reviews</a:t>
            </a:r>
          </a:p>
          <a:p>
            <a:pPr marL="0" indent="0">
              <a:buNone/>
            </a:pPr>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6009"/>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a:extLst>
              <a:ext uri="{FF2B5EF4-FFF2-40B4-BE49-F238E27FC236}">
                <a16:creationId xmlns:a16="http://schemas.microsoft.com/office/drawing/2014/main" id="{7B990F26-1DCF-46FF-8FFD-C1B4A4905DE2}"/>
              </a:ext>
            </a:extLst>
          </p:cNvPr>
          <p:cNvSpPr>
            <a:spLocks noGrp="1"/>
          </p:cNvSpPr>
          <p:nvPr>
            <p:ph type="title"/>
          </p:nvPr>
        </p:nvSpPr>
        <p:spPr>
          <a:xfrm>
            <a:off x="485313" y="533400"/>
            <a:ext cx="8229600" cy="1143000"/>
          </a:xfrm>
        </p:spPr>
        <p:txBody>
          <a:bodyPr>
            <a:normAutofit fontScale="90000"/>
          </a:bodyPr>
          <a:lstStyle/>
          <a:p>
            <a:r>
              <a:rPr lang="en-US" sz="4900" dirty="0"/>
              <a:t>Distinguishing</a:t>
            </a:r>
            <a:r>
              <a:rPr lang="en-US" dirty="0"/>
              <a:t> a Dimension vs. a Fact</a:t>
            </a:r>
          </a:p>
        </p:txBody>
      </p:sp>
      <p:sp>
        <p:nvSpPr>
          <p:cNvPr id="8" name="TextBox 7">
            <a:extLst>
              <a:ext uri="{FF2B5EF4-FFF2-40B4-BE49-F238E27FC236}">
                <a16:creationId xmlns:a16="http://schemas.microsoft.com/office/drawing/2014/main" id="{7D97DD34-40AE-4454-9149-FE28B5A325D2}"/>
              </a:ext>
            </a:extLst>
          </p:cNvPr>
          <p:cNvSpPr txBox="1"/>
          <p:nvPr/>
        </p:nvSpPr>
        <p:spPr>
          <a:xfrm>
            <a:off x="228600" y="6268771"/>
            <a:ext cx="4495800" cy="523220"/>
          </a:xfrm>
          <a:prstGeom prst="rect">
            <a:avLst/>
          </a:prstGeom>
          <a:noFill/>
        </p:spPr>
        <p:txBody>
          <a:bodyPr wrap="square">
            <a:spAutoFit/>
          </a:bodyPr>
          <a:lstStyle/>
          <a:p>
            <a:r>
              <a:rPr lang="en-US" sz="2800" b="0" i="0" u="none" strike="noStrike" cap="none" dirty="0">
                <a:solidFill>
                  <a:schemeClr val="dk1"/>
                </a:solidFill>
                <a:ea typeface="Tahoma"/>
                <a:cs typeface="Tahoma"/>
                <a:sym typeface="Tahoma"/>
              </a:rPr>
              <a:t>“grain” – level of detail </a:t>
            </a:r>
            <a:endParaRPr lang="en-US" sz="2800" dirty="0"/>
          </a:p>
        </p:txBody>
      </p:sp>
    </p:spTree>
    <p:extLst>
      <p:ext uri="{BB962C8B-B14F-4D97-AF65-F5344CB8AC3E}">
        <p14:creationId xmlns:p14="http://schemas.microsoft.com/office/powerpoint/2010/main" val="3320759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914401" y="228600"/>
            <a:ext cx="8028268" cy="887271"/>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b="0" i="0" u="none" strike="noStrike" cap="none" dirty="0">
                <a:latin typeface="Tahoma"/>
                <a:ea typeface="Tahoma"/>
                <a:cs typeface="Tahoma"/>
                <a:sym typeface="Tahoma"/>
              </a:rPr>
              <a:t>Facts are all about Measures</a:t>
            </a:r>
            <a:endParaRPr b="0" i="0" u="none" strike="noStrike" cap="none" dirty="0">
              <a:latin typeface="Tahoma"/>
              <a:ea typeface="Tahoma"/>
              <a:cs typeface="Tahoma"/>
              <a:sym typeface="Tahoma"/>
            </a:endParaRPr>
          </a:p>
        </p:txBody>
      </p:sp>
      <p:sp>
        <p:nvSpPr>
          <p:cNvPr id="196" name="Google Shape;196;p29"/>
          <p:cNvSpPr txBox="1">
            <a:spLocks noGrp="1"/>
          </p:cNvSpPr>
          <p:nvPr>
            <p:ph type="body" idx="1"/>
          </p:nvPr>
        </p:nvSpPr>
        <p:spPr>
          <a:xfrm>
            <a:off x="838200" y="1447801"/>
            <a:ext cx="7924800" cy="1981199"/>
          </a:xfrm>
          <a:prstGeom prst="rect">
            <a:avLst/>
          </a:prstGeom>
          <a:noFill/>
          <a:ln>
            <a:noFill/>
          </a:ln>
        </p:spPr>
        <p:txBody>
          <a:bodyPr spcFirstLastPara="1" wrap="square" lIns="91425" tIns="45700" rIns="91425" bIns="45700" anchor="t" anchorCtr="0">
            <a:noAutofit/>
          </a:bodyPr>
          <a:lstStyle/>
          <a:p>
            <a:pPr marR="0" lvl="0" algn="l" rtl="0">
              <a:lnSpc>
                <a:spcPct val="90000"/>
              </a:lnSpc>
              <a:spcBef>
                <a:spcPts val="0"/>
              </a:spcBef>
              <a:spcAft>
                <a:spcPts val="0"/>
              </a:spcAft>
              <a:buSzPct val="100000"/>
            </a:pPr>
            <a:r>
              <a:rPr lang="en-US" sz="2400" b="0" i="0" u="none" strike="noStrike" cap="none" dirty="0">
                <a:solidFill>
                  <a:schemeClr val="dk1"/>
                </a:solidFill>
                <a:ea typeface="Tahoma"/>
                <a:cs typeface="Tahoma"/>
                <a:sym typeface="Tahoma"/>
              </a:rPr>
              <a:t>Measures include counts, aggregates (sum, average, </a:t>
            </a:r>
            <a:r>
              <a:rPr lang="en-US" sz="2400" b="0" i="0" u="none" strike="noStrike" cap="none" dirty="0" err="1">
                <a:solidFill>
                  <a:schemeClr val="dk1"/>
                </a:solidFill>
                <a:ea typeface="Tahoma"/>
                <a:cs typeface="Tahoma"/>
                <a:sym typeface="Tahoma"/>
              </a:rPr>
              <a:t>etc</a:t>
            </a:r>
            <a:r>
              <a:rPr lang="en-US" sz="2400" b="0" i="0" u="none" strike="noStrike" cap="none" dirty="0">
                <a:solidFill>
                  <a:schemeClr val="dk1"/>
                </a:solidFill>
                <a:ea typeface="Tahoma"/>
                <a:cs typeface="Tahoma"/>
                <a:sym typeface="Tahoma"/>
              </a:rPr>
              <a:t>)</a:t>
            </a:r>
          </a:p>
          <a:p>
            <a:pPr>
              <a:lnSpc>
                <a:spcPct val="90000"/>
              </a:lnSpc>
              <a:spcBef>
                <a:spcPts val="0"/>
              </a:spcBef>
              <a:buSzPct val="100000"/>
            </a:pPr>
            <a:r>
              <a:rPr lang="en-US" sz="2400" dirty="0">
                <a:solidFill>
                  <a:schemeClr val="dk1"/>
                </a:solidFill>
                <a:ea typeface="Tahoma"/>
                <a:cs typeface="Tahoma"/>
                <a:sym typeface="Tahoma"/>
              </a:rPr>
              <a:t>Fact tables summarize measures to the level of dimensional granularity</a:t>
            </a:r>
            <a:endParaRPr lang="en-US" sz="2400" b="0" i="0" u="none" strike="noStrike" cap="none" dirty="0">
              <a:solidFill>
                <a:schemeClr val="dk1"/>
              </a:solidFill>
              <a:ea typeface="Tahoma"/>
              <a:cs typeface="Tahoma"/>
              <a:sym typeface="Tahoma"/>
            </a:endParaRPr>
          </a:p>
          <a:p>
            <a:pPr marR="0" lvl="0" algn="l" rtl="0">
              <a:lnSpc>
                <a:spcPct val="90000"/>
              </a:lnSpc>
              <a:spcBef>
                <a:spcPts val="592"/>
              </a:spcBef>
              <a:spcAft>
                <a:spcPts val="0"/>
              </a:spcAft>
              <a:buSzPct val="100000"/>
            </a:pPr>
            <a:r>
              <a:rPr lang="en-US" sz="2400" b="0" i="0" u="none" strike="noStrike" cap="none" dirty="0">
                <a:solidFill>
                  <a:schemeClr val="dk1"/>
                </a:solidFill>
                <a:ea typeface="Tahoma"/>
                <a:cs typeface="Tahoma"/>
                <a:sym typeface="Tahoma"/>
              </a:rPr>
              <a:t>Refers to dimensions (FKs)</a:t>
            </a:r>
            <a:endParaRPr sz="2400" dirty="0"/>
          </a:p>
        </p:txBody>
      </p:sp>
      <p:pic>
        <p:nvPicPr>
          <p:cNvPr id="4" name="Picture 3">
            <a:extLst>
              <a:ext uri="{FF2B5EF4-FFF2-40B4-BE49-F238E27FC236}">
                <a16:creationId xmlns:a16="http://schemas.microsoft.com/office/drawing/2014/main" id="{88947ED1-8251-487B-A5FB-380885E6C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2D31F7D4-D17A-497F-BDBE-EA7BE339D671}"/>
              </a:ext>
            </a:extLst>
          </p:cNvPr>
          <p:cNvPicPr>
            <a:picLocks noChangeAspect="1"/>
          </p:cNvPicPr>
          <p:nvPr/>
        </p:nvPicPr>
        <p:blipFill>
          <a:blip r:embed="rId4"/>
          <a:stretch>
            <a:fillRect/>
          </a:stretch>
        </p:blipFill>
        <p:spPr>
          <a:xfrm>
            <a:off x="1676400" y="2966554"/>
            <a:ext cx="6474723" cy="36712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65243-A9FF-4D84-9BC2-B38036CCD039}"/>
              </a:ext>
            </a:extLst>
          </p:cNvPr>
          <p:cNvSpPr>
            <a:spLocks noGrp="1"/>
          </p:cNvSpPr>
          <p:nvPr>
            <p:ph type="title"/>
          </p:nvPr>
        </p:nvSpPr>
        <p:spPr>
          <a:xfrm>
            <a:off x="152401" y="228600"/>
            <a:ext cx="8790268" cy="1219200"/>
          </a:xfrm>
        </p:spPr>
        <p:txBody>
          <a:bodyPr/>
          <a:lstStyle/>
          <a:p>
            <a:r>
              <a:rPr lang="en-US" dirty="0"/>
              <a:t>Adapting from OLTP to Warehousing</a:t>
            </a:r>
          </a:p>
        </p:txBody>
      </p:sp>
      <p:pic>
        <p:nvPicPr>
          <p:cNvPr id="4" name="Picture 3">
            <a:extLst>
              <a:ext uri="{FF2B5EF4-FFF2-40B4-BE49-F238E27FC236}">
                <a16:creationId xmlns:a16="http://schemas.microsoft.com/office/drawing/2014/main" id="{06BE25B4-76B8-46B0-A523-1BA20B2959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6009"/>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a:extLst>
              <a:ext uri="{FF2B5EF4-FFF2-40B4-BE49-F238E27FC236}">
                <a16:creationId xmlns:a16="http://schemas.microsoft.com/office/drawing/2014/main" id="{1F9B78FE-F814-2F73-65EB-8482F1CC9FA6}"/>
              </a:ext>
            </a:extLst>
          </p:cNvPr>
          <p:cNvGraphicFramePr>
            <a:graphicFrameLocks noGrp="1"/>
          </p:cNvGraphicFramePr>
          <p:nvPr>
            <p:extLst>
              <p:ext uri="{D42A27DB-BD31-4B8C-83A1-F6EECF244321}">
                <p14:modId xmlns:p14="http://schemas.microsoft.com/office/powerpoint/2010/main" val="279598921"/>
              </p:ext>
            </p:extLst>
          </p:nvPr>
        </p:nvGraphicFramePr>
        <p:xfrm>
          <a:off x="832448" y="1610391"/>
          <a:ext cx="7479103" cy="4732446"/>
        </p:xfrm>
        <a:graphic>
          <a:graphicData uri="http://schemas.openxmlformats.org/drawingml/2006/table">
            <a:tbl>
              <a:tblPr/>
              <a:tblGrid>
                <a:gridCol w="2295311">
                  <a:extLst>
                    <a:ext uri="{9D8B030D-6E8A-4147-A177-3AD203B41FA5}">
                      <a16:colId xmlns:a16="http://schemas.microsoft.com/office/drawing/2014/main" val="3017256857"/>
                    </a:ext>
                  </a:extLst>
                </a:gridCol>
                <a:gridCol w="2295311">
                  <a:extLst>
                    <a:ext uri="{9D8B030D-6E8A-4147-A177-3AD203B41FA5}">
                      <a16:colId xmlns:a16="http://schemas.microsoft.com/office/drawing/2014/main" val="2483069997"/>
                    </a:ext>
                  </a:extLst>
                </a:gridCol>
                <a:gridCol w="2888481">
                  <a:extLst>
                    <a:ext uri="{9D8B030D-6E8A-4147-A177-3AD203B41FA5}">
                      <a16:colId xmlns:a16="http://schemas.microsoft.com/office/drawing/2014/main" val="1721548449"/>
                    </a:ext>
                  </a:extLst>
                </a:gridCol>
              </a:tblGrid>
              <a:tr h="444926">
                <a:tc>
                  <a:txBody>
                    <a:bodyPr/>
                    <a:lstStyle/>
                    <a:p>
                      <a:pPr rtl="0" fontAlgn="t">
                        <a:spcBef>
                          <a:spcPts val="0"/>
                        </a:spcBef>
                        <a:spcAft>
                          <a:spcPts val="0"/>
                        </a:spcAft>
                      </a:pPr>
                      <a:r>
                        <a:rPr lang="en-US" sz="1600" b="1" i="0" u="none" strike="noStrike">
                          <a:solidFill>
                            <a:srgbClr val="000000"/>
                          </a:solidFill>
                          <a:effectLst/>
                          <a:latin typeface="Arial" panose="020B0604020202020204" pitchFamily="34" charset="0"/>
                        </a:rPr>
                        <a:t>Characteristic</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600" b="1" i="0" u="none" strike="noStrike" dirty="0">
                          <a:solidFill>
                            <a:srgbClr val="000000"/>
                          </a:solidFill>
                          <a:effectLst/>
                          <a:latin typeface="Arial" panose="020B0604020202020204" pitchFamily="34" charset="0"/>
                        </a:rPr>
                        <a:t>Operational OLTP</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600" b="1" i="0" u="none" strike="noStrike">
                          <a:solidFill>
                            <a:srgbClr val="000000"/>
                          </a:solidFill>
                          <a:effectLst/>
                          <a:latin typeface="Arial" panose="020B0604020202020204" pitchFamily="34" charset="0"/>
                        </a:rPr>
                        <a:t>Data Warehouse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5162457"/>
                  </a:ext>
                </a:extLst>
              </a:tr>
              <a:tr h="698074">
                <a:tc>
                  <a:txBody>
                    <a:bodyPr/>
                    <a:lstStyle/>
                    <a:p>
                      <a:pPr rtl="0" fontAlgn="t">
                        <a:spcBef>
                          <a:spcPts val="0"/>
                        </a:spcBef>
                        <a:spcAft>
                          <a:spcPts val="0"/>
                        </a:spcAft>
                      </a:pPr>
                      <a:r>
                        <a:rPr lang="en-US" sz="1600" b="1" i="0" u="none" strike="noStrike">
                          <a:solidFill>
                            <a:srgbClr val="000000"/>
                          </a:solidFill>
                          <a:effectLst/>
                          <a:latin typeface="Arial" panose="020B0604020202020204" pitchFamily="34" charset="0"/>
                        </a:rPr>
                        <a:t>Role in enterprise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Transactional processing and operational data</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Focus on analytics</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5929680"/>
                  </a:ext>
                </a:extLst>
              </a:tr>
              <a:tr h="1273409">
                <a:tc>
                  <a:txBody>
                    <a:bodyPr/>
                    <a:lstStyle/>
                    <a:p>
                      <a:pPr rtl="0" fontAlgn="t">
                        <a:spcBef>
                          <a:spcPts val="0"/>
                        </a:spcBef>
                        <a:spcAft>
                          <a:spcPts val="0"/>
                        </a:spcAft>
                      </a:pPr>
                      <a:r>
                        <a:rPr lang="en-US" sz="1600" b="1" i="0" u="none" strike="noStrike">
                          <a:solidFill>
                            <a:srgbClr val="000000"/>
                          </a:solidFill>
                          <a:effectLst/>
                          <a:latin typeface="Arial" panose="020B0604020202020204" pitchFamily="34" charset="0"/>
                        </a:rPr>
                        <a:t>Access Patterns</a:t>
                      </a:r>
                      <a:endParaRPr lang="en-US" sz="2800">
                        <a:effectLst/>
                      </a:endParaRPr>
                    </a:p>
                    <a:p>
                      <a:pPr fontAlgn="t"/>
                      <a:br>
                        <a:rPr lang="en-US" sz="2800">
                          <a:effectLst/>
                        </a:rPr>
                      </a:b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Optimized for insert/update/delete</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Optimized for reads (select queries)</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99161873"/>
                  </a:ext>
                </a:extLst>
              </a:tr>
              <a:tr h="1457517">
                <a:tc>
                  <a:txBody>
                    <a:bodyPr/>
                    <a:lstStyle/>
                    <a:p>
                      <a:pPr rtl="0" fontAlgn="t">
                        <a:spcBef>
                          <a:spcPts val="0"/>
                        </a:spcBef>
                        <a:spcAft>
                          <a:spcPts val="0"/>
                        </a:spcAft>
                      </a:pPr>
                      <a:r>
                        <a:rPr lang="en-US" sz="1600" b="1" i="0" u="none" strike="noStrike">
                          <a:solidFill>
                            <a:srgbClr val="000000"/>
                          </a:solidFill>
                          <a:effectLst/>
                          <a:latin typeface="Arial" panose="020B0604020202020204" pitchFamily="34" charset="0"/>
                        </a:rPr>
                        <a:t>Design focus</a:t>
                      </a:r>
                      <a:endParaRPr lang="en-US" sz="2800">
                        <a:effectLst/>
                      </a:endParaRPr>
                    </a:p>
                    <a:p>
                      <a:pPr fontAlgn="t"/>
                      <a:br>
                        <a:rPr lang="en-US" sz="2800">
                          <a:effectLst/>
                        </a:rPr>
                      </a:b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Heavily normalized (lots of tables) for consistency, complex schema for analytical queries</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Simplified schema for analytics. Data may be stored redundantly at multiple levels of aggregation</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26641377"/>
                  </a:ext>
                </a:extLst>
              </a:tr>
              <a:tr h="698074">
                <a:tc>
                  <a:txBody>
                    <a:bodyPr/>
                    <a:lstStyle/>
                    <a:p>
                      <a:pPr rtl="0" fontAlgn="t">
                        <a:spcBef>
                          <a:spcPts val="0"/>
                        </a:spcBef>
                        <a:spcAft>
                          <a:spcPts val="0"/>
                        </a:spcAft>
                      </a:pPr>
                      <a:r>
                        <a:rPr lang="en-US" sz="1600" b="1" i="0" u="none" strike="noStrike">
                          <a:solidFill>
                            <a:srgbClr val="000000"/>
                          </a:solidFill>
                          <a:effectLst/>
                          <a:latin typeface="Arial" panose="020B0604020202020204" pitchFamily="34" charset="0"/>
                        </a:rPr>
                        <a:t>Integration</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Focus on specific business segment</a:t>
                      </a:r>
                      <a:endParaRPr lang="en-US" sz="28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Combines data from multiple sources</a:t>
                      </a:r>
                      <a:endParaRPr lang="en-US" sz="28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05798900"/>
                  </a:ext>
                </a:extLst>
              </a:tr>
            </a:tbl>
          </a:graphicData>
        </a:graphic>
      </p:graphicFrame>
    </p:spTree>
    <p:extLst>
      <p:ext uri="{BB962C8B-B14F-4D97-AF65-F5344CB8AC3E}">
        <p14:creationId xmlns:p14="http://schemas.microsoft.com/office/powerpoint/2010/main" val="1030495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 Table Attributes</a:t>
            </a:r>
          </a:p>
        </p:txBody>
      </p:sp>
      <p:sp>
        <p:nvSpPr>
          <p:cNvPr id="3" name="Content Placeholder 2"/>
          <p:cNvSpPr>
            <a:spLocks noGrp="1"/>
          </p:cNvSpPr>
          <p:nvPr>
            <p:ph idx="1"/>
          </p:nvPr>
        </p:nvSpPr>
        <p:spPr>
          <a:xfrm>
            <a:off x="457200" y="1143000"/>
            <a:ext cx="8229600" cy="5562600"/>
          </a:xfrm>
        </p:spPr>
        <p:txBody>
          <a:bodyPr>
            <a:normAutofit fontScale="85000" lnSpcReduction="10000"/>
          </a:bodyPr>
          <a:lstStyle/>
          <a:p>
            <a:pPr marL="0" indent="0">
              <a:buNone/>
            </a:pPr>
            <a:r>
              <a:rPr lang="en-US" dirty="0"/>
              <a:t>Numeric measurements that represent specific business aspect or activity.</a:t>
            </a:r>
          </a:p>
          <a:p>
            <a:r>
              <a:rPr lang="en-US" b="1" dirty="0"/>
              <a:t>Additive</a:t>
            </a:r>
            <a:r>
              <a:rPr lang="en-US" dirty="0"/>
              <a:t>: </a:t>
            </a:r>
            <a:r>
              <a:rPr lang="en-US" sz="3200" dirty="0"/>
              <a:t>aggregations (SUM, AVERAGE, etc.) </a:t>
            </a:r>
            <a:r>
              <a:rPr lang="en-US" dirty="0"/>
              <a:t>through all of the dimensions in the fact table.</a:t>
            </a:r>
          </a:p>
          <a:p>
            <a:r>
              <a:rPr lang="en-US" b="1" dirty="0"/>
              <a:t>Semi-Additive</a:t>
            </a:r>
            <a:r>
              <a:rPr lang="en-US" dirty="0"/>
              <a:t>: summed up for some of the dimensions in the fact table, but not the others.</a:t>
            </a:r>
          </a:p>
          <a:p>
            <a:r>
              <a:rPr lang="en-US" b="1" dirty="0"/>
              <a:t>Non-Additive</a:t>
            </a:r>
            <a:r>
              <a:rPr lang="en-US" dirty="0"/>
              <a:t>: cannot be summed up for some of the dimensions present in the fact table.</a:t>
            </a:r>
          </a:p>
          <a:p>
            <a:pPr lvl="1"/>
            <a:r>
              <a:rPr lang="en-US" sz="2800" dirty="0"/>
              <a:t>Percentages/ratios, or “facts” that can only be counted</a:t>
            </a:r>
            <a:endParaRPr lang="en-US" dirty="0"/>
          </a:p>
          <a:p>
            <a:r>
              <a:rPr lang="en-US" b="1" dirty="0" err="1"/>
              <a:t>Factless</a:t>
            </a:r>
            <a:r>
              <a:rPr lang="en-US" b="1" dirty="0"/>
              <a:t> Fact </a:t>
            </a:r>
            <a:r>
              <a:rPr lang="en-US" dirty="0"/>
              <a:t>– a fact table that does not have any measures.</a:t>
            </a:r>
          </a:p>
          <a:p>
            <a:endParaRPr lang="en-US" dirty="0"/>
          </a:p>
          <a:p>
            <a:pPr marL="0" indent="0">
              <a:buNone/>
            </a:pPr>
            <a:r>
              <a:rPr lang="en-US" dirty="0"/>
              <a:t>https://www.kimballgroup.com/</a:t>
            </a:r>
          </a:p>
          <a:p>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0942"/>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2855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 Table Data Example</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0942"/>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20D790A6-9B67-4A25-896C-9018C1D76B79}"/>
              </a:ext>
            </a:extLst>
          </p:cNvPr>
          <p:cNvPicPr>
            <a:picLocks noChangeAspect="1"/>
          </p:cNvPicPr>
          <p:nvPr/>
        </p:nvPicPr>
        <p:blipFill>
          <a:blip r:embed="rId3"/>
          <a:stretch>
            <a:fillRect/>
          </a:stretch>
        </p:blipFill>
        <p:spPr>
          <a:xfrm>
            <a:off x="443192" y="1143000"/>
            <a:ext cx="5644341" cy="3200400"/>
          </a:xfrm>
          <a:prstGeom prst="rect">
            <a:avLst/>
          </a:prstGeom>
        </p:spPr>
      </p:pic>
      <p:graphicFrame>
        <p:nvGraphicFramePr>
          <p:cNvPr id="8" name="Table 8">
            <a:extLst>
              <a:ext uri="{FF2B5EF4-FFF2-40B4-BE49-F238E27FC236}">
                <a16:creationId xmlns:a16="http://schemas.microsoft.com/office/drawing/2014/main" id="{F62815C9-BBDE-431E-87E0-A45372CF7019}"/>
              </a:ext>
            </a:extLst>
          </p:cNvPr>
          <p:cNvGraphicFramePr>
            <a:graphicFrameLocks noGrp="1"/>
          </p:cNvGraphicFramePr>
          <p:nvPr>
            <p:extLst>
              <p:ext uri="{D42A27DB-BD31-4B8C-83A1-F6EECF244321}">
                <p14:modId xmlns:p14="http://schemas.microsoft.com/office/powerpoint/2010/main" val="2912564615"/>
              </p:ext>
            </p:extLst>
          </p:nvPr>
        </p:nvGraphicFramePr>
        <p:xfrm>
          <a:off x="304800" y="4495800"/>
          <a:ext cx="8229600" cy="224028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721392440"/>
                    </a:ext>
                  </a:extLst>
                </a:gridCol>
                <a:gridCol w="914400">
                  <a:extLst>
                    <a:ext uri="{9D8B030D-6E8A-4147-A177-3AD203B41FA5}">
                      <a16:colId xmlns:a16="http://schemas.microsoft.com/office/drawing/2014/main" val="1836559108"/>
                    </a:ext>
                  </a:extLst>
                </a:gridCol>
                <a:gridCol w="914400">
                  <a:extLst>
                    <a:ext uri="{9D8B030D-6E8A-4147-A177-3AD203B41FA5}">
                      <a16:colId xmlns:a16="http://schemas.microsoft.com/office/drawing/2014/main" val="2168263669"/>
                    </a:ext>
                  </a:extLst>
                </a:gridCol>
                <a:gridCol w="914400">
                  <a:extLst>
                    <a:ext uri="{9D8B030D-6E8A-4147-A177-3AD203B41FA5}">
                      <a16:colId xmlns:a16="http://schemas.microsoft.com/office/drawing/2014/main" val="3602920555"/>
                    </a:ext>
                  </a:extLst>
                </a:gridCol>
                <a:gridCol w="914400">
                  <a:extLst>
                    <a:ext uri="{9D8B030D-6E8A-4147-A177-3AD203B41FA5}">
                      <a16:colId xmlns:a16="http://schemas.microsoft.com/office/drawing/2014/main" val="4101508800"/>
                    </a:ext>
                  </a:extLst>
                </a:gridCol>
                <a:gridCol w="914400">
                  <a:extLst>
                    <a:ext uri="{9D8B030D-6E8A-4147-A177-3AD203B41FA5}">
                      <a16:colId xmlns:a16="http://schemas.microsoft.com/office/drawing/2014/main" val="3291700515"/>
                    </a:ext>
                  </a:extLst>
                </a:gridCol>
                <a:gridCol w="914400">
                  <a:extLst>
                    <a:ext uri="{9D8B030D-6E8A-4147-A177-3AD203B41FA5}">
                      <a16:colId xmlns:a16="http://schemas.microsoft.com/office/drawing/2014/main" val="1405747875"/>
                    </a:ext>
                  </a:extLst>
                </a:gridCol>
                <a:gridCol w="914400">
                  <a:extLst>
                    <a:ext uri="{9D8B030D-6E8A-4147-A177-3AD203B41FA5}">
                      <a16:colId xmlns:a16="http://schemas.microsoft.com/office/drawing/2014/main" val="1828780980"/>
                    </a:ext>
                  </a:extLst>
                </a:gridCol>
                <a:gridCol w="914400">
                  <a:extLst>
                    <a:ext uri="{9D8B030D-6E8A-4147-A177-3AD203B41FA5}">
                      <a16:colId xmlns:a16="http://schemas.microsoft.com/office/drawing/2014/main" val="1075923879"/>
                    </a:ext>
                  </a:extLst>
                </a:gridCol>
              </a:tblGrid>
              <a:tr h="533400">
                <a:tc>
                  <a:txBody>
                    <a:bodyPr/>
                    <a:lstStyle/>
                    <a:p>
                      <a:r>
                        <a:rPr lang="en-US" dirty="0"/>
                        <a:t>Date</a:t>
                      </a:r>
                    </a:p>
                    <a:p>
                      <a:r>
                        <a:rPr lang="en-US" dirty="0"/>
                        <a:t>Key</a:t>
                      </a:r>
                    </a:p>
                  </a:txBody>
                  <a:tcPr/>
                </a:tc>
                <a:tc>
                  <a:txBody>
                    <a:bodyPr/>
                    <a:lstStyle/>
                    <a:p>
                      <a:r>
                        <a:rPr lang="en-US" dirty="0"/>
                        <a:t>Prod</a:t>
                      </a:r>
                    </a:p>
                    <a:p>
                      <a:r>
                        <a:rPr lang="en-US" dirty="0"/>
                        <a:t>Key</a:t>
                      </a:r>
                    </a:p>
                  </a:txBody>
                  <a:tcPr/>
                </a:tc>
                <a:tc>
                  <a:txBody>
                    <a:bodyPr/>
                    <a:lstStyle/>
                    <a:p>
                      <a:r>
                        <a:rPr lang="en-US" dirty="0"/>
                        <a:t>Store</a:t>
                      </a:r>
                    </a:p>
                    <a:p>
                      <a:r>
                        <a:rPr lang="en-US" dirty="0"/>
                        <a:t>Key</a:t>
                      </a:r>
                    </a:p>
                  </a:txBody>
                  <a:tcPr/>
                </a:tc>
                <a:tc>
                  <a:txBody>
                    <a:bodyPr/>
                    <a:lstStyle/>
                    <a:p>
                      <a:r>
                        <a:rPr lang="en-US" dirty="0"/>
                        <a:t>Promo</a:t>
                      </a:r>
                    </a:p>
                    <a:p>
                      <a:r>
                        <a:rPr lang="en-US" dirty="0"/>
                        <a:t>Key</a:t>
                      </a:r>
                    </a:p>
                  </a:txBody>
                  <a:tcPr/>
                </a:tc>
                <a:tc>
                  <a:txBody>
                    <a:bodyPr/>
                    <a:lstStyle/>
                    <a:p>
                      <a:r>
                        <a:rPr lang="en-US" dirty="0"/>
                        <a:t>Pay</a:t>
                      </a:r>
                    </a:p>
                    <a:p>
                      <a:r>
                        <a:rPr lang="en-US" dirty="0"/>
                        <a:t>Key</a:t>
                      </a:r>
                    </a:p>
                  </a:txBody>
                  <a:tcPr/>
                </a:tc>
                <a:tc>
                  <a:txBody>
                    <a:bodyPr/>
                    <a:lstStyle/>
                    <a:p>
                      <a:r>
                        <a:rPr lang="en-US" dirty="0"/>
                        <a:t>POS</a:t>
                      </a:r>
                    </a:p>
                  </a:txBody>
                  <a:tcPr/>
                </a:tc>
                <a:tc>
                  <a:txBody>
                    <a:bodyPr/>
                    <a:lstStyle/>
                    <a:p>
                      <a:r>
                        <a:rPr lang="en-US" dirty="0"/>
                        <a:t>Sales</a:t>
                      </a:r>
                    </a:p>
                    <a:p>
                      <a:r>
                        <a:rPr lang="en-US" dirty="0"/>
                        <a:t>Quant</a:t>
                      </a:r>
                    </a:p>
                  </a:txBody>
                  <a:tcPr/>
                </a:tc>
                <a:tc>
                  <a:txBody>
                    <a:bodyPr/>
                    <a:lstStyle/>
                    <a:p>
                      <a:r>
                        <a:rPr lang="en-US" dirty="0"/>
                        <a:t>Reg Unit </a:t>
                      </a:r>
                      <a:r>
                        <a:rPr lang="en-US" dirty="0" err="1"/>
                        <a:t>Pr</a:t>
                      </a:r>
                      <a:endParaRPr lang="en-US" dirty="0"/>
                    </a:p>
                  </a:txBody>
                  <a:tcPr/>
                </a:tc>
                <a:tc>
                  <a:txBody>
                    <a:bodyPr/>
                    <a:lstStyle/>
                    <a:p>
                      <a:r>
                        <a:rPr lang="en-US" dirty="0"/>
                        <a:t>Disc Unit </a:t>
                      </a:r>
                      <a:r>
                        <a:rPr lang="en-US" dirty="0" err="1"/>
                        <a:t>Pr</a:t>
                      </a:r>
                      <a:endParaRPr lang="en-US" dirty="0"/>
                    </a:p>
                  </a:txBody>
                  <a:tcPr/>
                </a:tc>
                <a:extLst>
                  <a:ext uri="{0D108BD9-81ED-4DB2-BD59-A6C34878D82A}">
                    <a16:rowId xmlns:a16="http://schemas.microsoft.com/office/drawing/2014/main" val="3132051602"/>
                  </a:ext>
                </a:extLst>
              </a:tr>
              <a:tr h="533400">
                <a:tc>
                  <a:txBody>
                    <a:bodyPr/>
                    <a:lstStyle/>
                    <a:p>
                      <a:r>
                        <a:rPr lang="en-US" dirty="0"/>
                        <a:t>1</a:t>
                      </a:r>
                    </a:p>
                  </a:txBody>
                  <a:tcPr/>
                </a:tc>
                <a:tc>
                  <a:txBody>
                    <a:bodyPr/>
                    <a:lstStyle/>
                    <a:p>
                      <a:r>
                        <a:rPr lang="en-US" dirty="0"/>
                        <a:t>10</a:t>
                      </a:r>
                    </a:p>
                  </a:txBody>
                  <a:tcPr/>
                </a:tc>
                <a:tc>
                  <a:txBody>
                    <a:bodyPr/>
                    <a:lstStyle/>
                    <a:p>
                      <a:r>
                        <a:rPr lang="en-US" dirty="0"/>
                        <a:t>4</a:t>
                      </a:r>
                    </a:p>
                  </a:txBody>
                  <a:tcPr/>
                </a:tc>
                <a:tc>
                  <a:txBody>
                    <a:bodyPr/>
                    <a:lstStyle/>
                    <a:p>
                      <a:r>
                        <a:rPr lang="en-US" dirty="0"/>
                        <a:t>4</a:t>
                      </a:r>
                    </a:p>
                  </a:txBody>
                  <a:tcPr/>
                </a:tc>
                <a:tc>
                  <a:txBody>
                    <a:bodyPr/>
                    <a:lstStyle/>
                    <a:p>
                      <a:r>
                        <a:rPr lang="en-US" dirty="0"/>
                        <a:t>101</a:t>
                      </a:r>
                    </a:p>
                  </a:txBody>
                  <a:tcPr/>
                </a:tc>
                <a:tc>
                  <a:txBody>
                    <a:bodyPr/>
                    <a:lstStyle/>
                    <a:p>
                      <a:r>
                        <a:rPr lang="en-US" dirty="0"/>
                        <a:t>X39234</a:t>
                      </a:r>
                    </a:p>
                  </a:txBody>
                  <a:tcPr/>
                </a:tc>
                <a:tc>
                  <a:txBody>
                    <a:bodyPr/>
                    <a:lstStyle/>
                    <a:p>
                      <a:r>
                        <a:rPr lang="en-US" dirty="0"/>
                        <a:t>34</a:t>
                      </a:r>
                    </a:p>
                  </a:txBody>
                  <a:tcPr/>
                </a:tc>
                <a:tc>
                  <a:txBody>
                    <a:bodyPr/>
                    <a:lstStyle/>
                    <a:p>
                      <a:r>
                        <a:rPr lang="en-US" dirty="0"/>
                        <a:t>$23</a:t>
                      </a:r>
                    </a:p>
                  </a:txBody>
                  <a:tcPr/>
                </a:tc>
                <a:tc>
                  <a:txBody>
                    <a:bodyPr/>
                    <a:lstStyle/>
                    <a:p>
                      <a:r>
                        <a:rPr lang="en-US" dirty="0"/>
                        <a:t>$15</a:t>
                      </a:r>
                    </a:p>
                  </a:txBody>
                  <a:tcPr/>
                </a:tc>
                <a:extLst>
                  <a:ext uri="{0D108BD9-81ED-4DB2-BD59-A6C34878D82A}">
                    <a16:rowId xmlns:a16="http://schemas.microsoft.com/office/drawing/2014/main" val="2126523664"/>
                  </a:ext>
                </a:extLst>
              </a:tr>
              <a:tr h="533400">
                <a:tc>
                  <a:txBody>
                    <a:bodyPr/>
                    <a:lstStyle/>
                    <a:p>
                      <a:r>
                        <a:rPr lang="en-US" dirty="0"/>
                        <a:t>3</a:t>
                      </a:r>
                    </a:p>
                  </a:txBody>
                  <a:tcPr/>
                </a:tc>
                <a:tc>
                  <a:txBody>
                    <a:bodyPr/>
                    <a:lstStyle/>
                    <a:p>
                      <a:r>
                        <a:rPr lang="en-US" dirty="0"/>
                        <a:t>11</a:t>
                      </a:r>
                    </a:p>
                  </a:txBody>
                  <a:tcPr/>
                </a:tc>
                <a:tc>
                  <a:txBody>
                    <a:bodyPr/>
                    <a:lstStyle/>
                    <a:p>
                      <a:r>
                        <a:rPr lang="en-US" dirty="0"/>
                        <a:t>6</a:t>
                      </a:r>
                    </a:p>
                  </a:txBody>
                  <a:tcPr/>
                </a:tc>
                <a:tc>
                  <a:txBody>
                    <a:bodyPr/>
                    <a:lstStyle/>
                    <a:p>
                      <a:r>
                        <a:rPr lang="en-US" dirty="0"/>
                        <a:t>700</a:t>
                      </a:r>
                    </a:p>
                  </a:txBody>
                  <a:tcPr/>
                </a:tc>
                <a:tc>
                  <a:txBody>
                    <a:bodyPr/>
                    <a:lstStyle/>
                    <a:p>
                      <a:r>
                        <a:rPr lang="en-US" dirty="0"/>
                        <a:t>5440</a:t>
                      </a:r>
                    </a:p>
                  </a:txBody>
                  <a:tcPr/>
                </a:tc>
                <a:tc>
                  <a:txBody>
                    <a:bodyPr/>
                    <a:lstStyle/>
                    <a:p>
                      <a:r>
                        <a:rPr lang="en-US" dirty="0"/>
                        <a:t>h49fF4</a:t>
                      </a:r>
                    </a:p>
                  </a:txBody>
                  <a:tcPr/>
                </a:tc>
                <a:tc>
                  <a:txBody>
                    <a:bodyPr/>
                    <a:lstStyle/>
                    <a:p>
                      <a:r>
                        <a:rPr lang="en-US" dirty="0"/>
                        <a:t>42</a:t>
                      </a:r>
                    </a:p>
                  </a:txBody>
                  <a:tcPr/>
                </a:tc>
                <a:tc>
                  <a:txBody>
                    <a:bodyPr/>
                    <a:lstStyle/>
                    <a:p>
                      <a:r>
                        <a:rPr lang="en-US" dirty="0"/>
                        <a:t>$5</a:t>
                      </a:r>
                    </a:p>
                  </a:txBody>
                  <a:tcPr/>
                </a:tc>
                <a:tc>
                  <a:txBody>
                    <a:bodyPr/>
                    <a:lstStyle/>
                    <a:p>
                      <a:r>
                        <a:rPr lang="en-US" dirty="0"/>
                        <a:t>$4</a:t>
                      </a:r>
                    </a:p>
                  </a:txBody>
                  <a:tcPr/>
                </a:tc>
                <a:extLst>
                  <a:ext uri="{0D108BD9-81ED-4DB2-BD59-A6C34878D82A}">
                    <a16:rowId xmlns:a16="http://schemas.microsoft.com/office/drawing/2014/main" val="3919300595"/>
                  </a:ext>
                </a:extLst>
              </a:tr>
              <a:tr h="533400">
                <a:tc>
                  <a:txBody>
                    <a:bodyPr/>
                    <a:lstStyle/>
                    <a:p>
                      <a:r>
                        <a:rPr lang="en-US" dirty="0"/>
                        <a:t>4</a:t>
                      </a:r>
                    </a:p>
                  </a:txBody>
                  <a:tcPr/>
                </a:tc>
                <a:tc>
                  <a:txBody>
                    <a:bodyPr/>
                    <a:lstStyle/>
                    <a:p>
                      <a:r>
                        <a:rPr lang="en-US" dirty="0"/>
                        <a:t>10</a:t>
                      </a:r>
                    </a:p>
                  </a:txBody>
                  <a:tcPr/>
                </a:tc>
                <a:tc>
                  <a:txBody>
                    <a:bodyPr/>
                    <a:lstStyle/>
                    <a:p>
                      <a:r>
                        <a:rPr lang="en-US" dirty="0"/>
                        <a:t>2</a:t>
                      </a:r>
                    </a:p>
                  </a:txBody>
                  <a:tcPr/>
                </a:tc>
                <a:tc>
                  <a:txBody>
                    <a:bodyPr/>
                    <a:lstStyle/>
                    <a:p>
                      <a:r>
                        <a:rPr lang="en-US" dirty="0"/>
                        <a:t>34</a:t>
                      </a:r>
                    </a:p>
                  </a:txBody>
                  <a:tcPr/>
                </a:tc>
                <a:tc>
                  <a:txBody>
                    <a:bodyPr/>
                    <a:lstStyle/>
                    <a:p>
                      <a:r>
                        <a:rPr lang="en-US" dirty="0"/>
                        <a:t>3421</a:t>
                      </a:r>
                    </a:p>
                  </a:txBody>
                  <a:tcPr/>
                </a:tc>
                <a:tc>
                  <a:txBody>
                    <a:bodyPr/>
                    <a:lstStyle/>
                    <a:p>
                      <a:r>
                        <a:rPr lang="en-US" dirty="0"/>
                        <a:t>422DC</a:t>
                      </a:r>
                    </a:p>
                  </a:txBody>
                  <a:tcPr/>
                </a:tc>
                <a:tc>
                  <a:txBody>
                    <a:bodyPr/>
                    <a:lstStyle/>
                    <a:p>
                      <a:r>
                        <a:rPr lang="en-US" dirty="0"/>
                        <a:t>46</a:t>
                      </a:r>
                    </a:p>
                  </a:txBody>
                  <a:tcPr/>
                </a:tc>
                <a:tc>
                  <a:txBody>
                    <a:bodyPr/>
                    <a:lstStyle/>
                    <a:p>
                      <a:r>
                        <a:rPr lang="en-US" dirty="0"/>
                        <a:t>$67</a:t>
                      </a:r>
                    </a:p>
                  </a:txBody>
                  <a:tcPr/>
                </a:tc>
                <a:tc>
                  <a:txBody>
                    <a:bodyPr/>
                    <a:lstStyle/>
                    <a:p>
                      <a:r>
                        <a:rPr lang="en-US" dirty="0"/>
                        <a:t>$55</a:t>
                      </a:r>
                    </a:p>
                  </a:txBody>
                  <a:tcPr/>
                </a:tc>
                <a:extLst>
                  <a:ext uri="{0D108BD9-81ED-4DB2-BD59-A6C34878D82A}">
                    <a16:rowId xmlns:a16="http://schemas.microsoft.com/office/drawing/2014/main" val="3746241814"/>
                  </a:ext>
                </a:extLst>
              </a:tr>
            </a:tbl>
          </a:graphicData>
        </a:graphic>
      </p:graphicFrame>
      <p:sp>
        <p:nvSpPr>
          <p:cNvPr id="12" name="Arrow: Right 11">
            <a:extLst>
              <a:ext uri="{FF2B5EF4-FFF2-40B4-BE49-F238E27FC236}">
                <a16:creationId xmlns:a16="http://schemas.microsoft.com/office/drawing/2014/main" id="{BA279758-7E52-4F3B-A79B-3B26FCD70E0D}"/>
              </a:ext>
            </a:extLst>
          </p:cNvPr>
          <p:cNvSpPr/>
          <p:nvPr/>
        </p:nvSpPr>
        <p:spPr>
          <a:xfrm rot="2246056">
            <a:off x="191634" y="3454761"/>
            <a:ext cx="1676401" cy="718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Dim Keys</a:t>
            </a:r>
          </a:p>
        </p:txBody>
      </p:sp>
      <p:sp>
        <p:nvSpPr>
          <p:cNvPr id="13" name="Arrow: Right 12">
            <a:extLst>
              <a:ext uri="{FF2B5EF4-FFF2-40B4-BE49-F238E27FC236}">
                <a16:creationId xmlns:a16="http://schemas.microsoft.com/office/drawing/2014/main" id="{4D2690A3-6FE4-4F2F-95CA-4CB54E6BBFB7}"/>
              </a:ext>
            </a:extLst>
          </p:cNvPr>
          <p:cNvSpPr/>
          <p:nvPr/>
        </p:nvSpPr>
        <p:spPr>
          <a:xfrm rot="2246056">
            <a:off x="5532044" y="3635948"/>
            <a:ext cx="1676401" cy="718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Measures</a:t>
            </a:r>
          </a:p>
        </p:txBody>
      </p:sp>
    </p:spTree>
    <p:extLst>
      <p:ext uri="{BB962C8B-B14F-4D97-AF65-F5344CB8AC3E}">
        <p14:creationId xmlns:p14="http://schemas.microsoft.com/office/powerpoint/2010/main" val="10685848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2"/>
          <p:cNvSpPr txBox="1">
            <a:spLocks noGrp="1"/>
          </p:cNvSpPr>
          <p:nvPr>
            <p:ph type="title"/>
          </p:nvPr>
        </p:nvSpPr>
        <p:spPr>
          <a:xfrm>
            <a:off x="1150938" y="214313"/>
            <a:ext cx="7793037" cy="7762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b="0" i="0" u="none" strike="noStrike" cap="none" dirty="0">
                <a:ea typeface="Tahoma"/>
                <a:cs typeface="Tahoma"/>
                <a:sym typeface="Tahoma"/>
              </a:rPr>
              <a:t>Degenerate Dimensions</a:t>
            </a:r>
            <a:endParaRPr b="0" i="0" u="none" strike="noStrike" cap="none" dirty="0">
              <a:ea typeface="Tahoma"/>
              <a:cs typeface="Tahoma"/>
              <a:sym typeface="Tahoma"/>
            </a:endParaRPr>
          </a:p>
        </p:txBody>
      </p:sp>
      <p:sp>
        <p:nvSpPr>
          <p:cNvPr id="407" name="Google Shape;407;p62"/>
          <p:cNvSpPr txBox="1">
            <a:spLocks noGrp="1"/>
          </p:cNvSpPr>
          <p:nvPr>
            <p:ph type="body" idx="1"/>
          </p:nvPr>
        </p:nvSpPr>
        <p:spPr>
          <a:xfrm>
            <a:off x="533400" y="1217657"/>
            <a:ext cx="8269288" cy="4459287"/>
          </a:xfrm>
          <a:prstGeom prst="rect">
            <a:avLst/>
          </a:prstGeom>
          <a:noFill/>
          <a:ln>
            <a:noFill/>
          </a:ln>
        </p:spPr>
        <p:txBody>
          <a:bodyPr spcFirstLastPara="1" wrap="square" lIns="91425" tIns="45700" rIns="91425" bIns="45700" anchor="t" anchorCtr="0">
            <a:noAutofit/>
          </a:bodyPr>
          <a:lstStyle/>
          <a:p>
            <a:pPr>
              <a:spcBef>
                <a:spcPts val="0"/>
              </a:spcBef>
              <a:buSzPct val="100000"/>
            </a:pPr>
            <a:r>
              <a:rPr lang="en-US" sz="2400" b="0" i="0" u="none" strike="noStrike" cap="none" dirty="0">
                <a:solidFill>
                  <a:schemeClr val="dk1"/>
                </a:solidFill>
                <a:ea typeface="Tahoma"/>
                <a:cs typeface="Tahoma"/>
                <a:sym typeface="Tahoma"/>
              </a:rPr>
              <a:t>Degenerate dimension is a </a:t>
            </a:r>
            <a:r>
              <a:rPr lang="en-US" sz="2400" b="0" i="0" u="sng" strike="noStrike" cap="none" dirty="0">
                <a:solidFill>
                  <a:schemeClr val="dk1"/>
                </a:solidFill>
                <a:ea typeface="Tahoma"/>
                <a:cs typeface="Tahoma"/>
                <a:sym typeface="Tahoma"/>
              </a:rPr>
              <a:t>dimension attribute </a:t>
            </a:r>
            <a:r>
              <a:rPr lang="en-US" sz="2400" b="1" i="0" u="none" strike="noStrike" cap="none" dirty="0">
                <a:solidFill>
                  <a:schemeClr val="dk1"/>
                </a:solidFill>
                <a:ea typeface="Tahoma"/>
                <a:cs typeface="Tahoma"/>
                <a:sym typeface="Tahoma"/>
              </a:rPr>
              <a:t>in the fact table</a:t>
            </a:r>
            <a:r>
              <a:rPr lang="en-US" sz="2400" b="0" i="0" u="none" strike="noStrike" cap="none" dirty="0">
                <a:solidFill>
                  <a:schemeClr val="dk1"/>
                </a:solidFill>
                <a:ea typeface="Tahoma"/>
                <a:cs typeface="Tahoma"/>
                <a:sym typeface="Tahoma"/>
              </a:rPr>
              <a:t> which does not have its own dimension table. </a:t>
            </a:r>
          </a:p>
          <a:p>
            <a:pPr>
              <a:spcBef>
                <a:spcPts val="0"/>
              </a:spcBef>
              <a:buSzPct val="100000"/>
            </a:pPr>
            <a:r>
              <a:rPr lang="en-US" sz="2400" b="0" i="0" u="none" strike="noStrike" cap="none" dirty="0">
                <a:solidFill>
                  <a:schemeClr val="dk1"/>
                </a:solidFill>
                <a:ea typeface="Tahoma"/>
                <a:cs typeface="Tahoma"/>
                <a:sym typeface="Tahoma"/>
              </a:rPr>
              <a:t>Example: </a:t>
            </a:r>
            <a:endParaRPr lang="en-US" sz="4800" dirty="0">
              <a:sym typeface="Tahoma"/>
            </a:endParaRPr>
          </a:p>
          <a:p>
            <a:pPr lvl="1">
              <a:spcBef>
                <a:spcPts val="301"/>
              </a:spcBef>
              <a:buSzPct val="100000"/>
            </a:pPr>
            <a:r>
              <a:rPr lang="en-US" sz="2400" b="0" i="0" u="none" strike="noStrike" cap="none" dirty="0">
                <a:solidFill>
                  <a:schemeClr val="dk1"/>
                </a:solidFill>
                <a:ea typeface="Tahoma"/>
                <a:cs typeface="Tahoma"/>
                <a:sym typeface="Tahoma"/>
              </a:rPr>
              <a:t>Credit Card Transaction #, Order #, </a:t>
            </a:r>
            <a:r>
              <a:rPr lang="en-US" sz="2400" dirty="0">
                <a:sym typeface="Tahoma"/>
              </a:rPr>
              <a:t>Rental #</a:t>
            </a:r>
          </a:p>
          <a:p>
            <a:pPr lvl="1">
              <a:spcBef>
                <a:spcPts val="301"/>
              </a:spcBef>
              <a:buSzPct val="100000"/>
            </a:pPr>
            <a:r>
              <a:rPr lang="en-US" sz="2400" dirty="0">
                <a:sym typeface="Tahoma"/>
              </a:rPr>
              <a:t>text comments</a:t>
            </a:r>
            <a:endParaRPr sz="3200" b="0" i="0" u="none" strike="noStrike" cap="none" dirty="0">
              <a:solidFill>
                <a:schemeClr val="dk1"/>
              </a:solidFill>
              <a:latin typeface="Tahoma"/>
              <a:ea typeface="Tahoma"/>
              <a:cs typeface="Tahoma"/>
              <a:sym typeface="Tahoma"/>
            </a:endParaRPr>
          </a:p>
        </p:txBody>
      </p:sp>
      <p:pic>
        <p:nvPicPr>
          <p:cNvPr id="4" name="Picture 3">
            <a:extLst>
              <a:ext uri="{FF2B5EF4-FFF2-40B4-BE49-F238E27FC236}">
                <a16:creationId xmlns:a16="http://schemas.microsoft.com/office/drawing/2014/main" id="{7505EE7C-68CF-4F72-BF32-5B5CB58F3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8">
            <a:extLst>
              <a:ext uri="{FF2B5EF4-FFF2-40B4-BE49-F238E27FC236}">
                <a16:creationId xmlns:a16="http://schemas.microsoft.com/office/drawing/2014/main" id="{5A6B3C9E-249C-47CD-94BE-DC2D6C69CFA4}"/>
              </a:ext>
            </a:extLst>
          </p:cNvPr>
          <p:cNvGraphicFramePr>
            <a:graphicFrameLocks noGrp="1"/>
          </p:cNvGraphicFramePr>
          <p:nvPr>
            <p:extLst>
              <p:ext uri="{D42A27DB-BD31-4B8C-83A1-F6EECF244321}">
                <p14:modId xmlns:p14="http://schemas.microsoft.com/office/powerpoint/2010/main" val="2893808789"/>
              </p:ext>
            </p:extLst>
          </p:nvPr>
        </p:nvGraphicFramePr>
        <p:xfrm>
          <a:off x="304800" y="4495800"/>
          <a:ext cx="8229600" cy="224028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721392440"/>
                    </a:ext>
                  </a:extLst>
                </a:gridCol>
                <a:gridCol w="914400">
                  <a:extLst>
                    <a:ext uri="{9D8B030D-6E8A-4147-A177-3AD203B41FA5}">
                      <a16:colId xmlns:a16="http://schemas.microsoft.com/office/drawing/2014/main" val="1836559108"/>
                    </a:ext>
                  </a:extLst>
                </a:gridCol>
                <a:gridCol w="914400">
                  <a:extLst>
                    <a:ext uri="{9D8B030D-6E8A-4147-A177-3AD203B41FA5}">
                      <a16:colId xmlns:a16="http://schemas.microsoft.com/office/drawing/2014/main" val="2168263669"/>
                    </a:ext>
                  </a:extLst>
                </a:gridCol>
                <a:gridCol w="914400">
                  <a:extLst>
                    <a:ext uri="{9D8B030D-6E8A-4147-A177-3AD203B41FA5}">
                      <a16:colId xmlns:a16="http://schemas.microsoft.com/office/drawing/2014/main" val="3602920555"/>
                    </a:ext>
                  </a:extLst>
                </a:gridCol>
                <a:gridCol w="914400">
                  <a:extLst>
                    <a:ext uri="{9D8B030D-6E8A-4147-A177-3AD203B41FA5}">
                      <a16:colId xmlns:a16="http://schemas.microsoft.com/office/drawing/2014/main" val="4101508800"/>
                    </a:ext>
                  </a:extLst>
                </a:gridCol>
                <a:gridCol w="914400">
                  <a:extLst>
                    <a:ext uri="{9D8B030D-6E8A-4147-A177-3AD203B41FA5}">
                      <a16:colId xmlns:a16="http://schemas.microsoft.com/office/drawing/2014/main" val="3291700515"/>
                    </a:ext>
                  </a:extLst>
                </a:gridCol>
                <a:gridCol w="914400">
                  <a:extLst>
                    <a:ext uri="{9D8B030D-6E8A-4147-A177-3AD203B41FA5}">
                      <a16:colId xmlns:a16="http://schemas.microsoft.com/office/drawing/2014/main" val="1405747875"/>
                    </a:ext>
                  </a:extLst>
                </a:gridCol>
                <a:gridCol w="914400">
                  <a:extLst>
                    <a:ext uri="{9D8B030D-6E8A-4147-A177-3AD203B41FA5}">
                      <a16:colId xmlns:a16="http://schemas.microsoft.com/office/drawing/2014/main" val="1828780980"/>
                    </a:ext>
                  </a:extLst>
                </a:gridCol>
                <a:gridCol w="914400">
                  <a:extLst>
                    <a:ext uri="{9D8B030D-6E8A-4147-A177-3AD203B41FA5}">
                      <a16:colId xmlns:a16="http://schemas.microsoft.com/office/drawing/2014/main" val="1075923879"/>
                    </a:ext>
                  </a:extLst>
                </a:gridCol>
              </a:tblGrid>
              <a:tr h="533400">
                <a:tc>
                  <a:txBody>
                    <a:bodyPr/>
                    <a:lstStyle/>
                    <a:p>
                      <a:r>
                        <a:rPr lang="en-US" dirty="0"/>
                        <a:t>Date</a:t>
                      </a:r>
                    </a:p>
                    <a:p>
                      <a:r>
                        <a:rPr lang="en-US" dirty="0"/>
                        <a:t>Key</a:t>
                      </a:r>
                    </a:p>
                  </a:txBody>
                  <a:tcPr/>
                </a:tc>
                <a:tc>
                  <a:txBody>
                    <a:bodyPr/>
                    <a:lstStyle/>
                    <a:p>
                      <a:r>
                        <a:rPr lang="en-US" dirty="0"/>
                        <a:t>Prod</a:t>
                      </a:r>
                    </a:p>
                    <a:p>
                      <a:r>
                        <a:rPr lang="en-US" dirty="0"/>
                        <a:t>Key</a:t>
                      </a:r>
                    </a:p>
                  </a:txBody>
                  <a:tcPr/>
                </a:tc>
                <a:tc>
                  <a:txBody>
                    <a:bodyPr/>
                    <a:lstStyle/>
                    <a:p>
                      <a:r>
                        <a:rPr lang="en-US" dirty="0"/>
                        <a:t>Store</a:t>
                      </a:r>
                    </a:p>
                    <a:p>
                      <a:r>
                        <a:rPr lang="en-US" dirty="0"/>
                        <a:t>Key</a:t>
                      </a:r>
                    </a:p>
                  </a:txBody>
                  <a:tcPr/>
                </a:tc>
                <a:tc>
                  <a:txBody>
                    <a:bodyPr/>
                    <a:lstStyle/>
                    <a:p>
                      <a:r>
                        <a:rPr lang="en-US" dirty="0"/>
                        <a:t>Promo</a:t>
                      </a:r>
                    </a:p>
                    <a:p>
                      <a:r>
                        <a:rPr lang="en-US" dirty="0"/>
                        <a:t>Key</a:t>
                      </a:r>
                    </a:p>
                  </a:txBody>
                  <a:tcPr/>
                </a:tc>
                <a:tc>
                  <a:txBody>
                    <a:bodyPr/>
                    <a:lstStyle/>
                    <a:p>
                      <a:r>
                        <a:rPr lang="en-US" dirty="0"/>
                        <a:t>Pay</a:t>
                      </a:r>
                    </a:p>
                    <a:p>
                      <a:r>
                        <a:rPr lang="en-US" dirty="0"/>
                        <a:t>Key</a:t>
                      </a:r>
                    </a:p>
                  </a:txBody>
                  <a:tcPr/>
                </a:tc>
                <a:tc>
                  <a:txBody>
                    <a:bodyPr/>
                    <a:lstStyle/>
                    <a:p>
                      <a:r>
                        <a:rPr lang="en-US" dirty="0"/>
                        <a:t>POS</a:t>
                      </a:r>
                    </a:p>
                  </a:txBody>
                  <a:tcPr/>
                </a:tc>
                <a:tc>
                  <a:txBody>
                    <a:bodyPr/>
                    <a:lstStyle/>
                    <a:p>
                      <a:r>
                        <a:rPr lang="en-US" dirty="0"/>
                        <a:t>Sales</a:t>
                      </a:r>
                    </a:p>
                    <a:p>
                      <a:r>
                        <a:rPr lang="en-US" dirty="0"/>
                        <a:t>Quant</a:t>
                      </a:r>
                    </a:p>
                  </a:txBody>
                  <a:tcPr/>
                </a:tc>
                <a:tc>
                  <a:txBody>
                    <a:bodyPr/>
                    <a:lstStyle/>
                    <a:p>
                      <a:r>
                        <a:rPr lang="en-US" dirty="0"/>
                        <a:t>Reg Unit </a:t>
                      </a:r>
                      <a:r>
                        <a:rPr lang="en-US" dirty="0" err="1"/>
                        <a:t>Pr</a:t>
                      </a:r>
                      <a:endParaRPr lang="en-US" dirty="0"/>
                    </a:p>
                  </a:txBody>
                  <a:tcPr/>
                </a:tc>
                <a:tc>
                  <a:txBody>
                    <a:bodyPr/>
                    <a:lstStyle/>
                    <a:p>
                      <a:r>
                        <a:rPr lang="en-US" dirty="0"/>
                        <a:t>Disc Unit </a:t>
                      </a:r>
                      <a:r>
                        <a:rPr lang="en-US" dirty="0" err="1"/>
                        <a:t>Pr</a:t>
                      </a:r>
                      <a:endParaRPr lang="en-US" dirty="0"/>
                    </a:p>
                  </a:txBody>
                  <a:tcPr/>
                </a:tc>
                <a:extLst>
                  <a:ext uri="{0D108BD9-81ED-4DB2-BD59-A6C34878D82A}">
                    <a16:rowId xmlns:a16="http://schemas.microsoft.com/office/drawing/2014/main" val="3132051602"/>
                  </a:ext>
                </a:extLst>
              </a:tr>
              <a:tr h="533400">
                <a:tc>
                  <a:txBody>
                    <a:bodyPr/>
                    <a:lstStyle/>
                    <a:p>
                      <a:r>
                        <a:rPr lang="en-US" dirty="0"/>
                        <a:t>1</a:t>
                      </a:r>
                    </a:p>
                  </a:txBody>
                  <a:tcPr/>
                </a:tc>
                <a:tc>
                  <a:txBody>
                    <a:bodyPr/>
                    <a:lstStyle/>
                    <a:p>
                      <a:r>
                        <a:rPr lang="en-US" dirty="0"/>
                        <a:t>10</a:t>
                      </a:r>
                    </a:p>
                  </a:txBody>
                  <a:tcPr/>
                </a:tc>
                <a:tc>
                  <a:txBody>
                    <a:bodyPr/>
                    <a:lstStyle/>
                    <a:p>
                      <a:r>
                        <a:rPr lang="en-US" dirty="0"/>
                        <a:t>4</a:t>
                      </a:r>
                    </a:p>
                  </a:txBody>
                  <a:tcPr/>
                </a:tc>
                <a:tc>
                  <a:txBody>
                    <a:bodyPr/>
                    <a:lstStyle/>
                    <a:p>
                      <a:r>
                        <a:rPr lang="en-US" dirty="0"/>
                        <a:t>4</a:t>
                      </a:r>
                    </a:p>
                  </a:txBody>
                  <a:tcPr/>
                </a:tc>
                <a:tc>
                  <a:txBody>
                    <a:bodyPr/>
                    <a:lstStyle/>
                    <a:p>
                      <a:r>
                        <a:rPr lang="en-US" dirty="0"/>
                        <a:t>101</a:t>
                      </a:r>
                    </a:p>
                  </a:txBody>
                  <a:tcPr/>
                </a:tc>
                <a:tc>
                  <a:txBody>
                    <a:bodyPr/>
                    <a:lstStyle/>
                    <a:p>
                      <a:r>
                        <a:rPr lang="en-US" dirty="0"/>
                        <a:t>X39234</a:t>
                      </a:r>
                    </a:p>
                  </a:txBody>
                  <a:tcPr/>
                </a:tc>
                <a:tc>
                  <a:txBody>
                    <a:bodyPr/>
                    <a:lstStyle/>
                    <a:p>
                      <a:r>
                        <a:rPr lang="en-US" dirty="0"/>
                        <a:t>34</a:t>
                      </a:r>
                    </a:p>
                  </a:txBody>
                  <a:tcPr/>
                </a:tc>
                <a:tc>
                  <a:txBody>
                    <a:bodyPr/>
                    <a:lstStyle/>
                    <a:p>
                      <a:r>
                        <a:rPr lang="en-US" dirty="0"/>
                        <a:t>$23</a:t>
                      </a:r>
                    </a:p>
                  </a:txBody>
                  <a:tcPr/>
                </a:tc>
                <a:tc>
                  <a:txBody>
                    <a:bodyPr/>
                    <a:lstStyle/>
                    <a:p>
                      <a:r>
                        <a:rPr lang="en-US" dirty="0"/>
                        <a:t>$15</a:t>
                      </a:r>
                    </a:p>
                  </a:txBody>
                  <a:tcPr/>
                </a:tc>
                <a:extLst>
                  <a:ext uri="{0D108BD9-81ED-4DB2-BD59-A6C34878D82A}">
                    <a16:rowId xmlns:a16="http://schemas.microsoft.com/office/drawing/2014/main" val="2126523664"/>
                  </a:ext>
                </a:extLst>
              </a:tr>
              <a:tr h="533400">
                <a:tc>
                  <a:txBody>
                    <a:bodyPr/>
                    <a:lstStyle/>
                    <a:p>
                      <a:r>
                        <a:rPr lang="en-US" dirty="0"/>
                        <a:t>3</a:t>
                      </a:r>
                    </a:p>
                  </a:txBody>
                  <a:tcPr/>
                </a:tc>
                <a:tc>
                  <a:txBody>
                    <a:bodyPr/>
                    <a:lstStyle/>
                    <a:p>
                      <a:r>
                        <a:rPr lang="en-US" dirty="0"/>
                        <a:t>11</a:t>
                      </a:r>
                    </a:p>
                  </a:txBody>
                  <a:tcPr/>
                </a:tc>
                <a:tc>
                  <a:txBody>
                    <a:bodyPr/>
                    <a:lstStyle/>
                    <a:p>
                      <a:r>
                        <a:rPr lang="en-US" dirty="0"/>
                        <a:t>6</a:t>
                      </a:r>
                    </a:p>
                  </a:txBody>
                  <a:tcPr/>
                </a:tc>
                <a:tc>
                  <a:txBody>
                    <a:bodyPr/>
                    <a:lstStyle/>
                    <a:p>
                      <a:r>
                        <a:rPr lang="en-US" dirty="0"/>
                        <a:t>700</a:t>
                      </a:r>
                    </a:p>
                  </a:txBody>
                  <a:tcPr/>
                </a:tc>
                <a:tc>
                  <a:txBody>
                    <a:bodyPr/>
                    <a:lstStyle/>
                    <a:p>
                      <a:r>
                        <a:rPr lang="en-US" dirty="0"/>
                        <a:t>5440</a:t>
                      </a:r>
                    </a:p>
                  </a:txBody>
                  <a:tcPr/>
                </a:tc>
                <a:tc>
                  <a:txBody>
                    <a:bodyPr/>
                    <a:lstStyle/>
                    <a:p>
                      <a:r>
                        <a:rPr lang="en-US" dirty="0"/>
                        <a:t>h49fF4</a:t>
                      </a:r>
                    </a:p>
                  </a:txBody>
                  <a:tcPr/>
                </a:tc>
                <a:tc>
                  <a:txBody>
                    <a:bodyPr/>
                    <a:lstStyle/>
                    <a:p>
                      <a:r>
                        <a:rPr lang="en-US" dirty="0"/>
                        <a:t>42</a:t>
                      </a:r>
                    </a:p>
                  </a:txBody>
                  <a:tcPr/>
                </a:tc>
                <a:tc>
                  <a:txBody>
                    <a:bodyPr/>
                    <a:lstStyle/>
                    <a:p>
                      <a:r>
                        <a:rPr lang="en-US" dirty="0"/>
                        <a:t>$5</a:t>
                      </a:r>
                    </a:p>
                  </a:txBody>
                  <a:tcPr/>
                </a:tc>
                <a:tc>
                  <a:txBody>
                    <a:bodyPr/>
                    <a:lstStyle/>
                    <a:p>
                      <a:r>
                        <a:rPr lang="en-US" dirty="0"/>
                        <a:t>$4</a:t>
                      </a:r>
                    </a:p>
                  </a:txBody>
                  <a:tcPr/>
                </a:tc>
                <a:extLst>
                  <a:ext uri="{0D108BD9-81ED-4DB2-BD59-A6C34878D82A}">
                    <a16:rowId xmlns:a16="http://schemas.microsoft.com/office/drawing/2014/main" val="3919300595"/>
                  </a:ext>
                </a:extLst>
              </a:tr>
              <a:tr h="533400">
                <a:tc>
                  <a:txBody>
                    <a:bodyPr/>
                    <a:lstStyle/>
                    <a:p>
                      <a:r>
                        <a:rPr lang="en-US" dirty="0"/>
                        <a:t>4</a:t>
                      </a:r>
                    </a:p>
                  </a:txBody>
                  <a:tcPr/>
                </a:tc>
                <a:tc>
                  <a:txBody>
                    <a:bodyPr/>
                    <a:lstStyle/>
                    <a:p>
                      <a:r>
                        <a:rPr lang="en-US" dirty="0"/>
                        <a:t>10</a:t>
                      </a:r>
                    </a:p>
                  </a:txBody>
                  <a:tcPr/>
                </a:tc>
                <a:tc>
                  <a:txBody>
                    <a:bodyPr/>
                    <a:lstStyle/>
                    <a:p>
                      <a:r>
                        <a:rPr lang="en-US" dirty="0"/>
                        <a:t>2</a:t>
                      </a:r>
                    </a:p>
                  </a:txBody>
                  <a:tcPr/>
                </a:tc>
                <a:tc>
                  <a:txBody>
                    <a:bodyPr/>
                    <a:lstStyle/>
                    <a:p>
                      <a:r>
                        <a:rPr lang="en-US" dirty="0"/>
                        <a:t>34</a:t>
                      </a:r>
                    </a:p>
                  </a:txBody>
                  <a:tcPr/>
                </a:tc>
                <a:tc>
                  <a:txBody>
                    <a:bodyPr/>
                    <a:lstStyle/>
                    <a:p>
                      <a:r>
                        <a:rPr lang="en-US" dirty="0"/>
                        <a:t>3421</a:t>
                      </a:r>
                    </a:p>
                  </a:txBody>
                  <a:tcPr/>
                </a:tc>
                <a:tc>
                  <a:txBody>
                    <a:bodyPr/>
                    <a:lstStyle/>
                    <a:p>
                      <a:r>
                        <a:rPr lang="en-US" dirty="0"/>
                        <a:t>422DC</a:t>
                      </a:r>
                    </a:p>
                  </a:txBody>
                  <a:tcPr/>
                </a:tc>
                <a:tc>
                  <a:txBody>
                    <a:bodyPr/>
                    <a:lstStyle/>
                    <a:p>
                      <a:r>
                        <a:rPr lang="en-US" dirty="0"/>
                        <a:t>46</a:t>
                      </a:r>
                    </a:p>
                  </a:txBody>
                  <a:tcPr/>
                </a:tc>
                <a:tc>
                  <a:txBody>
                    <a:bodyPr/>
                    <a:lstStyle/>
                    <a:p>
                      <a:r>
                        <a:rPr lang="en-US" dirty="0"/>
                        <a:t>$67</a:t>
                      </a:r>
                    </a:p>
                  </a:txBody>
                  <a:tcPr/>
                </a:tc>
                <a:tc>
                  <a:txBody>
                    <a:bodyPr/>
                    <a:lstStyle/>
                    <a:p>
                      <a:r>
                        <a:rPr lang="en-US" dirty="0"/>
                        <a:t>$55</a:t>
                      </a:r>
                    </a:p>
                  </a:txBody>
                  <a:tcPr/>
                </a:tc>
                <a:extLst>
                  <a:ext uri="{0D108BD9-81ED-4DB2-BD59-A6C34878D82A}">
                    <a16:rowId xmlns:a16="http://schemas.microsoft.com/office/drawing/2014/main" val="3746241814"/>
                  </a:ext>
                </a:extLst>
              </a:tr>
            </a:tbl>
          </a:graphicData>
        </a:graphic>
      </p:graphicFrame>
      <p:sp>
        <p:nvSpPr>
          <p:cNvPr id="9" name="Arrow: Right 8">
            <a:extLst>
              <a:ext uri="{FF2B5EF4-FFF2-40B4-BE49-F238E27FC236}">
                <a16:creationId xmlns:a16="http://schemas.microsoft.com/office/drawing/2014/main" id="{0CC46749-9A60-436D-89B8-8CF0D02272F2}"/>
              </a:ext>
            </a:extLst>
          </p:cNvPr>
          <p:cNvSpPr/>
          <p:nvPr/>
        </p:nvSpPr>
        <p:spPr>
          <a:xfrm rot="2246056">
            <a:off x="191634" y="3454761"/>
            <a:ext cx="1676401" cy="718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Dim Keys</a:t>
            </a:r>
          </a:p>
        </p:txBody>
      </p:sp>
      <p:sp>
        <p:nvSpPr>
          <p:cNvPr id="10" name="Arrow: Right 9">
            <a:extLst>
              <a:ext uri="{FF2B5EF4-FFF2-40B4-BE49-F238E27FC236}">
                <a16:creationId xmlns:a16="http://schemas.microsoft.com/office/drawing/2014/main" id="{8F268F68-14AE-4E2A-8682-9325E16855A3}"/>
              </a:ext>
            </a:extLst>
          </p:cNvPr>
          <p:cNvSpPr/>
          <p:nvPr/>
        </p:nvSpPr>
        <p:spPr>
          <a:xfrm rot="2246056">
            <a:off x="5532044" y="3635948"/>
            <a:ext cx="1676401" cy="7181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Measures</a:t>
            </a:r>
          </a:p>
        </p:txBody>
      </p:sp>
      <p:sp>
        <p:nvSpPr>
          <p:cNvPr id="15" name="Arrow: Right 14">
            <a:extLst>
              <a:ext uri="{FF2B5EF4-FFF2-40B4-BE49-F238E27FC236}">
                <a16:creationId xmlns:a16="http://schemas.microsoft.com/office/drawing/2014/main" id="{F6C4AF09-4E90-4FD5-95F4-A3E775A2582B}"/>
              </a:ext>
            </a:extLst>
          </p:cNvPr>
          <p:cNvSpPr/>
          <p:nvPr/>
        </p:nvSpPr>
        <p:spPr>
          <a:xfrm rot="2246056">
            <a:off x="3511294" y="3292896"/>
            <a:ext cx="1676401" cy="11747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Degenerate DIM</a:t>
            </a:r>
          </a:p>
        </p:txBody>
      </p:sp>
    </p:spTree>
    <p:extLst>
      <p:ext uri="{BB962C8B-B14F-4D97-AF65-F5344CB8AC3E}">
        <p14:creationId xmlns:p14="http://schemas.microsoft.com/office/powerpoint/2010/main" val="6783049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71"/>
          <p:cNvSpPr txBox="1">
            <a:spLocks noGrp="1"/>
          </p:cNvSpPr>
          <p:nvPr>
            <p:ph type="title"/>
          </p:nvPr>
        </p:nvSpPr>
        <p:spPr>
          <a:xfrm>
            <a:off x="1150938" y="214313"/>
            <a:ext cx="7793037" cy="8524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4400" b="0" i="0" u="none" strike="noStrike" cap="none" dirty="0" err="1">
                <a:latin typeface="Tahoma"/>
                <a:ea typeface="Tahoma"/>
                <a:cs typeface="Tahoma"/>
                <a:sym typeface="Tahoma"/>
              </a:rPr>
              <a:t>Factless</a:t>
            </a:r>
            <a:r>
              <a:rPr lang="en-US" sz="4400" b="0" i="0" u="none" strike="noStrike" cap="none" dirty="0">
                <a:latin typeface="Tahoma"/>
                <a:ea typeface="Tahoma"/>
                <a:cs typeface="Tahoma"/>
                <a:sym typeface="Tahoma"/>
              </a:rPr>
              <a:t> fact tables</a:t>
            </a:r>
            <a:endParaRPr sz="4400" b="0" i="0" u="none" strike="noStrike" cap="none" dirty="0">
              <a:latin typeface="Tahoma"/>
              <a:ea typeface="Tahoma"/>
              <a:cs typeface="Tahoma"/>
              <a:sym typeface="Tahoma"/>
            </a:endParaRPr>
          </a:p>
        </p:txBody>
      </p:sp>
      <p:pic>
        <p:nvPicPr>
          <p:cNvPr id="6" name="Picture 5">
            <a:extLst>
              <a:ext uri="{FF2B5EF4-FFF2-40B4-BE49-F238E27FC236}">
                <a16:creationId xmlns:a16="http://schemas.microsoft.com/office/drawing/2014/main" id="{F4DA2694-9C27-474E-B2E4-A741E0919157}"/>
              </a:ext>
            </a:extLst>
          </p:cNvPr>
          <p:cNvPicPr>
            <a:picLocks noChangeAspect="1"/>
          </p:cNvPicPr>
          <p:nvPr/>
        </p:nvPicPr>
        <p:blipFill>
          <a:blip r:embed="rId3"/>
          <a:stretch>
            <a:fillRect/>
          </a:stretch>
        </p:blipFill>
        <p:spPr>
          <a:xfrm>
            <a:off x="1219200" y="2297116"/>
            <a:ext cx="6792273" cy="3848637"/>
          </a:xfrm>
          <a:prstGeom prst="rect">
            <a:avLst/>
          </a:prstGeom>
        </p:spPr>
      </p:pic>
      <p:pic>
        <p:nvPicPr>
          <p:cNvPr id="9" name="Picture 8">
            <a:extLst>
              <a:ext uri="{FF2B5EF4-FFF2-40B4-BE49-F238E27FC236}">
                <a16:creationId xmlns:a16="http://schemas.microsoft.com/office/drawing/2014/main" id="{AC683096-36C5-41A3-8B4E-3F60E90DD4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AD56FE1F-1020-4D5F-8F7F-69E16509156D}"/>
              </a:ext>
            </a:extLst>
          </p:cNvPr>
          <p:cNvSpPr txBox="1"/>
          <p:nvPr/>
        </p:nvSpPr>
        <p:spPr>
          <a:xfrm>
            <a:off x="1413669" y="1220293"/>
            <a:ext cx="6316662" cy="923330"/>
          </a:xfrm>
          <a:prstGeom prst="rect">
            <a:avLst/>
          </a:prstGeom>
          <a:noFill/>
        </p:spPr>
        <p:txBody>
          <a:bodyPr wrap="square">
            <a:spAutoFit/>
          </a:bodyPr>
          <a:lstStyle/>
          <a:p>
            <a:r>
              <a:rPr lang="en-US" sz="1800" b="1" i="0" u="none" strike="noStrike" baseline="0" dirty="0" err="1">
                <a:latin typeface="BerkeleyStd-Medium"/>
              </a:rPr>
              <a:t>Factless</a:t>
            </a:r>
            <a:r>
              <a:rPr lang="en-US" sz="1800" b="1" i="0" u="none" strike="noStrike" baseline="0" dirty="0">
                <a:latin typeface="BerkeleyStd-Medium"/>
              </a:rPr>
              <a:t> fact </a:t>
            </a:r>
            <a:r>
              <a:rPr lang="en-US" sz="1800" b="0" i="0" u="none" strike="noStrike" baseline="0" dirty="0">
                <a:latin typeface="BerkeleyStd-Medium"/>
              </a:rPr>
              <a:t>table has no measurement metrics</a:t>
            </a:r>
          </a:p>
          <a:p>
            <a:endParaRPr lang="en-US" sz="1800" b="0" i="0" u="none" strike="noStrike" baseline="0" dirty="0">
              <a:latin typeface="BerkeleyStd-Medium"/>
            </a:endParaRPr>
          </a:p>
          <a:p>
            <a:r>
              <a:rPr lang="en-US" dirty="0">
                <a:latin typeface="BerkeleyStd-Medium"/>
              </a:rPr>
              <a:t>Example: </a:t>
            </a:r>
            <a:r>
              <a:rPr lang="en-US" sz="1800" b="0" i="0" u="none" strike="noStrike" baseline="0" dirty="0">
                <a:latin typeface="BerkeleyStd-Medium"/>
              </a:rPr>
              <a:t>What products were on promotion but did not sell?</a:t>
            </a:r>
            <a:endParaRPr lang="en-US" dirty="0"/>
          </a:p>
        </p:txBody>
      </p:sp>
    </p:spTree>
    <p:extLst>
      <p:ext uri="{BB962C8B-B14F-4D97-AF65-F5344CB8AC3E}">
        <p14:creationId xmlns:p14="http://schemas.microsoft.com/office/powerpoint/2010/main" val="2237439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Drilling Up/Down</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0942"/>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6">
            <a:extLst>
              <a:ext uri="{FF2B5EF4-FFF2-40B4-BE49-F238E27FC236}">
                <a16:creationId xmlns:a16="http://schemas.microsoft.com/office/drawing/2014/main" id="{05E26A1E-786E-4204-96DE-3F517B2C6D43}"/>
              </a:ext>
            </a:extLst>
          </p:cNvPr>
          <p:cNvSpPr>
            <a:spLocks noGrp="1"/>
          </p:cNvSpPr>
          <p:nvPr>
            <p:ph idx="1"/>
          </p:nvPr>
        </p:nvSpPr>
        <p:spPr>
          <a:xfrm>
            <a:off x="457200" y="2286000"/>
            <a:ext cx="3810000" cy="3840163"/>
          </a:xfrm>
        </p:spPr>
        <p:txBody>
          <a:bodyPr>
            <a:normAutofit/>
          </a:bodyPr>
          <a:lstStyle/>
          <a:p>
            <a:pPr marL="0" indent="0">
              <a:buNone/>
            </a:pPr>
            <a:r>
              <a:rPr lang="en-US" sz="2800" b="1" dirty="0"/>
              <a:t>Drilling down: </a:t>
            </a:r>
            <a:r>
              <a:rPr lang="en-US" sz="2800" dirty="0"/>
              <a:t>Opening additional detail</a:t>
            </a:r>
          </a:p>
          <a:p>
            <a:pPr marL="0" indent="0">
              <a:buNone/>
            </a:pPr>
            <a:endParaRPr lang="en-US" sz="2800" dirty="0"/>
          </a:p>
          <a:p>
            <a:pPr marL="0" indent="0">
              <a:buNone/>
            </a:pPr>
            <a:endParaRPr lang="en-US" sz="2800" dirty="0"/>
          </a:p>
          <a:p>
            <a:pPr marL="0" indent="0">
              <a:buNone/>
            </a:pPr>
            <a:r>
              <a:rPr lang="en-US" sz="2800" b="1" dirty="0"/>
              <a:t>Drilling up: </a:t>
            </a:r>
            <a:r>
              <a:rPr lang="en-US" sz="2800" dirty="0"/>
              <a:t>seeing data at higher level</a:t>
            </a:r>
          </a:p>
          <a:p>
            <a:pPr marL="0" indent="0">
              <a:buNone/>
            </a:pPr>
            <a:endParaRPr lang="en-US" sz="2800" dirty="0"/>
          </a:p>
        </p:txBody>
      </p:sp>
      <p:pic>
        <p:nvPicPr>
          <p:cNvPr id="9" name="Picture 8">
            <a:extLst>
              <a:ext uri="{FF2B5EF4-FFF2-40B4-BE49-F238E27FC236}">
                <a16:creationId xmlns:a16="http://schemas.microsoft.com/office/drawing/2014/main" id="{BC7278FF-1FEE-4A61-A26A-D16B819A3D82}"/>
              </a:ext>
            </a:extLst>
          </p:cNvPr>
          <p:cNvPicPr>
            <a:picLocks noChangeAspect="1"/>
          </p:cNvPicPr>
          <p:nvPr/>
        </p:nvPicPr>
        <p:blipFill>
          <a:blip r:embed="rId3"/>
          <a:stretch>
            <a:fillRect/>
          </a:stretch>
        </p:blipFill>
        <p:spPr>
          <a:xfrm>
            <a:off x="4724400" y="1295400"/>
            <a:ext cx="4191000" cy="5485603"/>
          </a:xfrm>
          <a:prstGeom prst="rect">
            <a:avLst/>
          </a:prstGeom>
        </p:spPr>
      </p:pic>
    </p:spTree>
    <p:extLst>
      <p:ext uri="{BB962C8B-B14F-4D97-AF65-F5344CB8AC3E}">
        <p14:creationId xmlns:p14="http://schemas.microsoft.com/office/powerpoint/2010/main" val="3569712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228600" y="214313"/>
            <a:ext cx="8715375" cy="7762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br>
              <a:rPr lang="en-US" b="0" i="0" u="none" strike="noStrike" cap="none" dirty="0">
                <a:ea typeface="Tahoma"/>
                <a:cs typeface="Tahoma"/>
                <a:sym typeface="Tahoma"/>
              </a:rPr>
            </a:br>
            <a:br>
              <a:rPr lang="en-US" b="0" i="0" u="none" strike="noStrike" cap="none" dirty="0">
                <a:ea typeface="Tahoma"/>
                <a:cs typeface="Tahoma"/>
                <a:sym typeface="Tahoma"/>
              </a:rPr>
            </a:br>
            <a:r>
              <a:rPr lang="en-US" sz="4400" dirty="0"/>
              <a:t>Slowly-Changing Dimensions</a:t>
            </a:r>
            <a:endParaRPr sz="5400" dirty="0"/>
          </a:p>
        </p:txBody>
      </p:sp>
      <p:sp>
        <p:nvSpPr>
          <p:cNvPr id="170" name="Google Shape;170;p25"/>
          <p:cNvSpPr txBox="1">
            <a:spLocks noGrp="1"/>
          </p:cNvSpPr>
          <p:nvPr>
            <p:ph type="body" idx="1"/>
          </p:nvPr>
        </p:nvSpPr>
        <p:spPr>
          <a:xfrm>
            <a:off x="533399" y="1295400"/>
            <a:ext cx="8410575" cy="2209800"/>
          </a:xfrm>
          <a:prstGeom prst="rect">
            <a:avLst/>
          </a:prstGeom>
          <a:noFill/>
          <a:ln>
            <a:noFill/>
          </a:ln>
        </p:spPr>
        <p:txBody>
          <a:bodyPr spcFirstLastPara="1" wrap="square" lIns="91425" tIns="45700" rIns="91425" bIns="45700" anchor="t" anchorCtr="0">
            <a:noAutofit/>
          </a:bodyPr>
          <a:lstStyle/>
          <a:p>
            <a:pPr>
              <a:lnSpc>
                <a:spcPct val="90000"/>
              </a:lnSpc>
              <a:spcBef>
                <a:spcPts val="0"/>
              </a:spcBef>
              <a:buSzPct val="100000"/>
            </a:pPr>
            <a:r>
              <a:rPr lang="en-US" sz="2800" b="0" i="0" u="none" strike="noStrike" cap="none" dirty="0">
                <a:ea typeface="Tahoma"/>
                <a:cs typeface="Tahoma"/>
                <a:sym typeface="Tahoma"/>
              </a:rPr>
              <a:t>One might think the values in dimension tables never change, but:</a:t>
            </a:r>
          </a:p>
          <a:p>
            <a:pPr lvl="1">
              <a:lnSpc>
                <a:spcPct val="90000"/>
              </a:lnSpc>
              <a:spcBef>
                <a:spcPts val="0"/>
              </a:spcBef>
              <a:buSzPct val="100000"/>
            </a:pPr>
            <a:r>
              <a:rPr lang="en-US" b="0" i="0" u="none" strike="noStrike" cap="none" dirty="0">
                <a:ea typeface="Tahoma"/>
                <a:cs typeface="Tahoma"/>
                <a:sym typeface="Tahoma"/>
              </a:rPr>
              <a:t>People’s names</a:t>
            </a:r>
          </a:p>
          <a:p>
            <a:pPr lvl="1">
              <a:lnSpc>
                <a:spcPct val="90000"/>
              </a:lnSpc>
              <a:spcBef>
                <a:spcPts val="0"/>
              </a:spcBef>
              <a:buSzPct val="100000"/>
            </a:pPr>
            <a:r>
              <a:rPr lang="en-US" dirty="0">
                <a:ea typeface="Tahoma"/>
                <a:cs typeface="Tahoma"/>
                <a:sym typeface="Tahoma"/>
              </a:rPr>
              <a:t>Person’s address</a:t>
            </a:r>
          </a:p>
          <a:p>
            <a:pPr lvl="1">
              <a:lnSpc>
                <a:spcPct val="90000"/>
              </a:lnSpc>
              <a:spcBef>
                <a:spcPts val="0"/>
              </a:spcBef>
              <a:buSzPct val="100000"/>
            </a:pPr>
            <a:r>
              <a:rPr lang="en-US" b="0" i="0" u="none" strike="noStrike" cap="none" dirty="0">
                <a:ea typeface="Tahoma"/>
                <a:cs typeface="Tahoma"/>
                <a:sym typeface="Tahoma"/>
              </a:rPr>
              <a:t>Product color</a:t>
            </a:r>
          </a:p>
          <a:p>
            <a:pPr lvl="1">
              <a:lnSpc>
                <a:spcPct val="90000"/>
              </a:lnSpc>
              <a:spcBef>
                <a:spcPts val="0"/>
              </a:spcBef>
              <a:buSzPct val="100000"/>
            </a:pPr>
            <a:r>
              <a:rPr lang="en-US" dirty="0">
                <a:ea typeface="Tahoma"/>
                <a:cs typeface="Tahoma"/>
                <a:sym typeface="Tahoma"/>
              </a:rPr>
              <a:t>Product name</a:t>
            </a:r>
            <a:endParaRPr lang="en-US" b="0" i="0" u="none" strike="noStrike" cap="none" dirty="0">
              <a:ea typeface="Tahoma"/>
              <a:cs typeface="Tahoma"/>
              <a:sym typeface="Tahoma"/>
            </a:endParaRPr>
          </a:p>
          <a:p>
            <a:pPr>
              <a:lnSpc>
                <a:spcPct val="90000"/>
              </a:lnSpc>
              <a:spcBef>
                <a:spcPts val="0"/>
              </a:spcBef>
              <a:buSzPct val="100000"/>
            </a:pPr>
            <a:r>
              <a:rPr lang="en-US" sz="2800" b="0" i="0" u="none" strike="noStrike" cap="none" dirty="0">
                <a:ea typeface="Tahoma"/>
                <a:cs typeface="Tahoma"/>
                <a:sym typeface="Tahoma"/>
              </a:rPr>
              <a:t>Changes may only be attributes of a dimension value, or new records entirely</a:t>
            </a:r>
          </a:p>
        </p:txBody>
      </p:sp>
      <p:pic>
        <p:nvPicPr>
          <p:cNvPr id="4" name="Picture 3">
            <a:extLst>
              <a:ext uri="{FF2B5EF4-FFF2-40B4-BE49-F238E27FC236}">
                <a16:creationId xmlns:a16="http://schemas.microsoft.com/office/drawing/2014/main" id="{8A625236-9A01-4077-90C1-A300B9E001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6" descr="New Coke, from 1985, makes comeback with 'Stranger Things'">
            <a:extLst>
              <a:ext uri="{FF2B5EF4-FFF2-40B4-BE49-F238E27FC236}">
                <a16:creationId xmlns:a16="http://schemas.microsoft.com/office/drawing/2014/main" id="{36EB7D4A-5407-4F4A-99EE-21C7852234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4418109"/>
            <a:ext cx="1676400" cy="24115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F4D6E06-E774-4A69-AAF1-D80A290704F1}"/>
              </a:ext>
            </a:extLst>
          </p:cNvPr>
          <p:cNvPicPr>
            <a:picLocks noChangeAspect="1"/>
          </p:cNvPicPr>
          <p:nvPr/>
        </p:nvPicPr>
        <p:blipFill>
          <a:blip r:embed="rId5"/>
          <a:stretch>
            <a:fillRect/>
          </a:stretch>
        </p:blipFill>
        <p:spPr>
          <a:xfrm>
            <a:off x="1752600" y="4379873"/>
            <a:ext cx="1429066" cy="2275698"/>
          </a:xfrm>
          <a:prstGeom prst="rect">
            <a:avLst/>
          </a:prstGeom>
        </p:spPr>
      </p:pic>
      <p:pic>
        <p:nvPicPr>
          <p:cNvPr id="10252" name="Picture 12" descr="Acheter COCA COLA CLASSIC SODA | Epicerie Americaine">
            <a:extLst>
              <a:ext uri="{FF2B5EF4-FFF2-40B4-BE49-F238E27FC236}">
                <a16:creationId xmlns:a16="http://schemas.microsoft.com/office/drawing/2014/main" id="{1AE6BF43-F7A0-4566-8458-21A66BA2E4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4484007"/>
            <a:ext cx="22098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625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8"/>
          <p:cNvSpPr txBox="1">
            <a:spLocks noGrp="1"/>
          </p:cNvSpPr>
          <p:nvPr>
            <p:ph type="title"/>
          </p:nvPr>
        </p:nvSpPr>
        <p:spPr>
          <a:xfrm>
            <a:off x="1150938" y="214313"/>
            <a:ext cx="7793037" cy="8524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4400" b="0" i="0" u="none" strike="noStrike" cap="none" dirty="0">
                <a:ea typeface="Tahoma"/>
                <a:cs typeface="Tahoma"/>
                <a:sym typeface="Tahoma"/>
              </a:rPr>
              <a:t>SCD Type 0 – Retain Original</a:t>
            </a:r>
            <a:endParaRPr dirty="0"/>
          </a:p>
        </p:txBody>
      </p:sp>
      <p:sp>
        <p:nvSpPr>
          <p:cNvPr id="255" name="Google Shape;255;p38"/>
          <p:cNvSpPr txBox="1">
            <a:spLocks noGrp="1"/>
          </p:cNvSpPr>
          <p:nvPr>
            <p:ph type="body" idx="1"/>
          </p:nvPr>
        </p:nvSpPr>
        <p:spPr>
          <a:xfrm>
            <a:off x="436026" y="1371601"/>
            <a:ext cx="8382000" cy="3581400"/>
          </a:xfrm>
          <a:prstGeom prst="rect">
            <a:avLst/>
          </a:prstGeom>
          <a:noFill/>
          <a:ln>
            <a:noFill/>
          </a:ln>
        </p:spPr>
        <p:txBody>
          <a:bodyPr spcFirstLastPara="1" wrap="square" lIns="91425" tIns="45700" rIns="91425" bIns="45700" anchor="t" anchorCtr="0">
            <a:noAutofit/>
          </a:bodyPr>
          <a:lstStyle/>
          <a:p>
            <a:pPr>
              <a:spcBef>
                <a:spcPts val="0"/>
              </a:spcBef>
              <a:buSzPct val="100000"/>
            </a:pPr>
            <a:r>
              <a:rPr lang="en-US" sz="2400" b="0" i="0" u="none" strike="noStrike" cap="none" dirty="0">
                <a:ea typeface="Tahoma"/>
                <a:cs typeface="Tahoma"/>
                <a:sym typeface="Tahoma"/>
              </a:rPr>
              <a:t>Don’t change any data</a:t>
            </a:r>
          </a:p>
          <a:p>
            <a:pPr>
              <a:spcBef>
                <a:spcPts val="640"/>
              </a:spcBef>
              <a:buSzPct val="100000"/>
            </a:pPr>
            <a:r>
              <a:rPr lang="en-US" sz="2400" b="0" i="0" u="none" strike="noStrike" cap="none" dirty="0">
                <a:ea typeface="Tahoma"/>
                <a:cs typeface="Tahoma"/>
                <a:sym typeface="Tahoma"/>
              </a:rPr>
              <a:t>May be an attribute marked as “original”</a:t>
            </a:r>
          </a:p>
          <a:p>
            <a:pPr>
              <a:spcBef>
                <a:spcPts val="640"/>
              </a:spcBef>
              <a:buSzPct val="100000"/>
            </a:pPr>
            <a:r>
              <a:rPr lang="en-US" sz="2400" dirty="0">
                <a:ea typeface="Tahoma"/>
                <a:cs typeface="Tahoma"/>
                <a:sym typeface="Tahoma"/>
              </a:rPr>
              <a:t>Keys are Type 0 not changing</a:t>
            </a:r>
          </a:p>
          <a:p>
            <a:pPr>
              <a:spcBef>
                <a:spcPts val="640"/>
              </a:spcBef>
              <a:buSzPct val="100000"/>
            </a:pPr>
            <a:r>
              <a:rPr lang="en-US" sz="2400" dirty="0"/>
              <a:t>Examples are attributes of date dimensions (perhaps not holiday)</a:t>
            </a:r>
          </a:p>
          <a:p>
            <a:pPr>
              <a:spcBef>
                <a:spcPts val="640"/>
              </a:spcBef>
              <a:buSzPct val="100000"/>
            </a:pPr>
            <a:r>
              <a:rPr lang="en-US" sz="2400" dirty="0"/>
              <a:t>Person’s name is not a good example of Type 0, what if there is a mistake, </a:t>
            </a:r>
            <a:r>
              <a:rPr lang="en-US" sz="2400" dirty="0" err="1"/>
              <a:t>etc</a:t>
            </a:r>
            <a:r>
              <a:rPr lang="en-US" sz="2400" dirty="0"/>
              <a:t>?  We need to overwrite.</a:t>
            </a:r>
          </a:p>
          <a:p>
            <a:pPr>
              <a:spcBef>
                <a:spcPts val="640"/>
              </a:spcBef>
              <a:buSzPct val="100000"/>
            </a:pPr>
            <a:r>
              <a:rPr lang="en-US" sz="2400" dirty="0"/>
              <a:t>Date dimension may be a good example…</a:t>
            </a:r>
            <a:endParaRPr lang="en-US" dirty="0">
              <a:ea typeface="Tahoma"/>
              <a:cs typeface="Tahoma"/>
              <a:sym typeface="Tahoma"/>
            </a:endParaRPr>
          </a:p>
          <a:p>
            <a:pPr marL="0" indent="0">
              <a:spcBef>
                <a:spcPts val="640"/>
              </a:spcBef>
              <a:buSzPct val="100000"/>
              <a:buNone/>
            </a:pPr>
            <a:endParaRPr lang="en-US" b="0" i="0" u="none" strike="noStrike" cap="none" dirty="0">
              <a:ea typeface="Tahoma"/>
              <a:cs typeface="Tahoma"/>
              <a:sym typeface="Tahoma"/>
            </a:endParaRPr>
          </a:p>
          <a:p>
            <a:pPr marL="342900" marR="0" lvl="0" indent="-342900" algn="l" rtl="0">
              <a:spcBef>
                <a:spcPts val="640"/>
              </a:spcBef>
              <a:spcAft>
                <a:spcPts val="0"/>
              </a:spcAft>
              <a:buClr>
                <a:schemeClr val="folHlink"/>
              </a:buClr>
              <a:buSzPts val="1920"/>
              <a:buFont typeface="Noto Sans Symbols"/>
              <a:buChar char="■"/>
            </a:pPr>
            <a:endParaRPr lang="en-US" dirty="0"/>
          </a:p>
        </p:txBody>
      </p:sp>
      <p:pic>
        <p:nvPicPr>
          <p:cNvPr id="6" name="Picture 5">
            <a:extLst>
              <a:ext uri="{FF2B5EF4-FFF2-40B4-BE49-F238E27FC236}">
                <a16:creationId xmlns:a16="http://schemas.microsoft.com/office/drawing/2014/main" id="{06FCBB76-B99A-4417-8DE3-DA7B23BFB7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8C7CB6CA-3415-4B8E-92EB-5440866D5A59}"/>
              </a:ext>
            </a:extLst>
          </p:cNvPr>
          <p:cNvPicPr>
            <a:picLocks noChangeAspect="1"/>
          </p:cNvPicPr>
          <p:nvPr/>
        </p:nvPicPr>
        <p:blipFill>
          <a:blip r:embed="rId4"/>
          <a:stretch>
            <a:fillRect/>
          </a:stretch>
        </p:blipFill>
        <p:spPr>
          <a:xfrm>
            <a:off x="122045" y="4748108"/>
            <a:ext cx="9002381" cy="1476581"/>
          </a:xfrm>
          <a:prstGeom prst="rect">
            <a:avLst/>
          </a:prstGeom>
        </p:spPr>
      </p:pic>
      <p:sp>
        <p:nvSpPr>
          <p:cNvPr id="4" name="TextBox 3">
            <a:extLst>
              <a:ext uri="{FF2B5EF4-FFF2-40B4-BE49-F238E27FC236}">
                <a16:creationId xmlns:a16="http://schemas.microsoft.com/office/drawing/2014/main" id="{215B7E75-14F4-1844-FF3A-7CF93788D779}"/>
              </a:ext>
            </a:extLst>
          </p:cNvPr>
          <p:cNvSpPr txBox="1"/>
          <p:nvPr/>
        </p:nvSpPr>
        <p:spPr>
          <a:xfrm>
            <a:off x="487925" y="6412468"/>
            <a:ext cx="3550675" cy="369332"/>
          </a:xfrm>
          <a:prstGeom prst="rect">
            <a:avLst/>
          </a:prstGeom>
          <a:noFill/>
        </p:spPr>
        <p:txBody>
          <a:bodyPr wrap="square">
            <a:spAutoFit/>
          </a:bodyPr>
          <a:lstStyle/>
          <a:p>
            <a:r>
              <a:rPr lang="en-US" sz="1800" dirty="0"/>
              <a:t>What about the holiday indicator?</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9"/>
          <p:cNvSpPr txBox="1">
            <a:spLocks noGrp="1"/>
          </p:cNvSpPr>
          <p:nvPr>
            <p:ph type="title"/>
          </p:nvPr>
        </p:nvSpPr>
        <p:spPr>
          <a:xfrm>
            <a:off x="1150938" y="214313"/>
            <a:ext cx="7793037" cy="7762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4400" b="0" i="0" u="none" strike="noStrike" cap="none" dirty="0">
                <a:ea typeface="Tahoma"/>
                <a:cs typeface="Tahoma"/>
                <a:sym typeface="Tahoma"/>
              </a:rPr>
              <a:t>SCD Type 1 - Overwrite</a:t>
            </a:r>
            <a:endParaRPr dirty="0"/>
          </a:p>
        </p:txBody>
      </p:sp>
      <p:sp>
        <p:nvSpPr>
          <p:cNvPr id="261" name="Google Shape;261;p39"/>
          <p:cNvSpPr txBox="1">
            <a:spLocks noGrp="1"/>
          </p:cNvSpPr>
          <p:nvPr>
            <p:ph type="body" idx="1"/>
          </p:nvPr>
        </p:nvSpPr>
        <p:spPr>
          <a:xfrm>
            <a:off x="838200" y="1011966"/>
            <a:ext cx="8001000" cy="3111223"/>
          </a:xfrm>
          <a:prstGeom prst="rect">
            <a:avLst/>
          </a:prstGeom>
          <a:noFill/>
          <a:ln>
            <a:noFill/>
          </a:ln>
        </p:spPr>
        <p:txBody>
          <a:bodyPr spcFirstLastPara="1" wrap="square" lIns="91425" tIns="45700" rIns="91425" bIns="45700" anchor="t" anchorCtr="0">
            <a:noAutofit/>
          </a:bodyPr>
          <a:lstStyle/>
          <a:p>
            <a:pPr>
              <a:spcBef>
                <a:spcPts val="0"/>
              </a:spcBef>
              <a:buSzPct val="100000"/>
            </a:pPr>
            <a:r>
              <a:rPr lang="en-US" sz="2800" b="0" i="0" u="none" strike="noStrike" cap="none" dirty="0">
                <a:ea typeface="Tahoma"/>
                <a:cs typeface="Tahoma"/>
                <a:sym typeface="Tahoma"/>
              </a:rPr>
              <a:t>Overwrite changed attributes in dimensional row.</a:t>
            </a:r>
          </a:p>
          <a:p>
            <a:pPr>
              <a:spcBef>
                <a:spcPts val="0"/>
              </a:spcBef>
              <a:buSzPct val="100000"/>
            </a:pPr>
            <a:r>
              <a:rPr lang="en-US" sz="2800" dirty="0"/>
              <a:t>The attribute always reflects the most recent assignment.</a:t>
            </a:r>
          </a:p>
          <a:p>
            <a:pPr>
              <a:spcBef>
                <a:spcPts val="0"/>
              </a:spcBef>
              <a:buSzPct val="100000"/>
            </a:pPr>
            <a:r>
              <a:rPr lang="en-US" sz="2800" dirty="0"/>
              <a:t>Dimensional keys not modified</a:t>
            </a:r>
          </a:p>
          <a:p>
            <a:pPr>
              <a:spcBef>
                <a:spcPts val="0"/>
              </a:spcBef>
              <a:buSzPct val="100000"/>
            </a:pPr>
            <a:r>
              <a:rPr lang="en-US" sz="2800" dirty="0">
                <a:ea typeface="Tahoma"/>
                <a:cs typeface="Tahoma"/>
                <a:sym typeface="Tahoma"/>
              </a:rPr>
              <a:t>Queries now reflect changed data</a:t>
            </a:r>
            <a:endParaRPr lang="en-US" sz="2800" dirty="0"/>
          </a:p>
          <a:p>
            <a:pPr lvl="1">
              <a:spcBef>
                <a:spcPts val="0"/>
              </a:spcBef>
              <a:buSzPct val="100000"/>
            </a:pPr>
            <a:r>
              <a:rPr lang="en-US" sz="2400" dirty="0"/>
              <a:t>Potentially may need to update aggregates </a:t>
            </a:r>
            <a:endParaRPr sz="2400" dirty="0"/>
          </a:p>
          <a:p>
            <a:pPr>
              <a:spcBef>
                <a:spcPts val="640"/>
              </a:spcBef>
              <a:buSzPct val="100000"/>
            </a:pPr>
            <a:r>
              <a:rPr lang="en-US" sz="2800" b="0" i="0" u="none" strike="noStrike" cap="none" dirty="0">
                <a:ea typeface="Tahoma"/>
                <a:cs typeface="Tahoma"/>
                <a:sym typeface="Tahoma"/>
              </a:rPr>
              <a:t>Answers change (not bitemporal – what the change was, but not when it was made)</a:t>
            </a:r>
          </a:p>
        </p:txBody>
      </p:sp>
      <p:pic>
        <p:nvPicPr>
          <p:cNvPr id="4" name="Picture 3">
            <a:extLst>
              <a:ext uri="{FF2B5EF4-FFF2-40B4-BE49-F238E27FC236}">
                <a16:creationId xmlns:a16="http://schemas.microsoft.com/office/drawing/2014/main" id="{50A78FBF-96A5-4AA8-88D6-CB71AF6B56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D7C03F2-1191-429A-8EBF-E12F7BC7B562}"/>
              </a:ext>
            </a:extLst>
          </p:cNvPr>
          <p:cNvPicPr>
            <a:picLocks noChangeAspect="1"/>
          </p:cNvPicPr>
          <p:nvPr/>
        </p:nvPicPr>
        <p:blipFill>
          <a:blip r:embed="rId4"/>
          <a:stretch>
            <a:fillRect/>
          </a:stretch>
        </p:blipFill>
        <p:spPr>
          <a:xfrm>
            <a:off x="5257800" y="4419600"/>
            <a:ext cx="3363660" cy="2269909"/>
          </a:xfrm>
          <a:prstGeom prst="rect">
            <a:avLst/>
          </a:prstGeom>
        </p:spPr>
      </p:pic>
      <p:sp>
        <p:nvSpPr>
          <p:cNvPr id="8" name="TextBox 7">
            <a:extLst>
              <a:ext uri="{FF2B5EF4-FFF2-40B4-BE49-F238E27FC236}">
                <a16:creationId xmlns:a16="http://schemas.microsoft.com/office/drawing/2014/main" id="{5238DF57-5FD3-4FAE-BAD3-FF737F7A50A6}"/>
              </a:ext>
            </a:extLst>
          </p:cNvPr>
          <p:cNvSpPr txBox="1"/>
          <p:nvPr/>
        </p:nvSpPr>
        <p:spPr>
          <a:xfrm>
            <a:off x="419100" y="4724400"/>
            <a:ext cx="4381500" cy="1200329"/>
          </a:xfrm>
          <a:prstGeom prst="rect">
            <a:avLst/>
          </a:prstGeom>
          <a:noFill/>
        </p:spPr>
        <p:txBody>
          <a:bodyPr wrap="square">
            <a:spAutoFit/>
          </a:bodyPr>
          <a:lstStyle/>
          <a:p>
            <a:pPr marL="285750" indent="-285750">
              <a:buFont typeface="Arial" panose="020B0604020202020204" pitchFamily="34" charset="0"/>
              <a:buChar char="•"/>
            </a:pPr>
            <a:r>
              <a:rPr lang="en-US" sz="2400" b="0" i="0" u="none" strike="noStrike" baseline="0" dirty="0">
                <a:latin typeface="BerkeleyStd-Medium"/>
              </a:rPr>
              <a:t>Easiest to implement.</a:t>
            </a:r>
          </a:p>
          <a:p>
            <a:pPr marL="285750" indent="-285750">
              <a:buFont typeface="Arial" panose="020B0604020202020204" pitchFamily="34" charset="0"/>
              <a:buChar char="•"/>
            </a:pPr>
            <a:r>
              <a:rPr lang="en-US" sz="2400" b="0" i="0" u="none" strike="noStrike" baseline="0" dirty="0">
                <a:latin typeface="BerkeleyStd-Medium"/>
              </a:rPr>
              <a:t>The fact table is untouched.</a:t>
            </a:r>
          </a:p>
          <a:p>
            <a:pPr marL="285750" indent="-285750">
              <a:buFont typeface="Arial" panose="020B0604020202020204" pitchFamily="34" charset="0"/>
              <a:buChar char="•"/>
            </a:pPr>
            <a:r>
              <a:rPr lang="en-US" sz="2400" b="0" i="0" u="none" strike="noStrike" baseline="0" dirty="0">
                <a:latin typeface="BerkeleyStd-Medium"/>
              </a:rPr>
              <a:t>No history of attribute changes.</a:t>
            </a:r>
            <a:endParaRPr lang="en-US" sz="2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1"/>
          <p:cNvSpPr txBox="1">
            <a:spLocks noGrp="1"/>
          </p:cNvSpPr>
          <p:nvPr>
            <p:ph type="title"/>
          </p:nvPr>
        </p:nvSpPr>
        <p:spPr>
          <a:xfrm>
            <a:off x="1150938" y="214313"/>
            <a:ext cx="7793037" cy="6238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4400" b="0" i="0" u="none" strike="noStrike" cap="none" dirty="0">
                <a:latin typeface="+mn-lt"/>
                <a:ea typeface="Tahoma"/>
                <a:cs typeface="Tahoma"/>
                <a:sym typeface="Tahoma"/>
              </a:rPr>
              <a:t>SCD Type 2 – Add New Row</a:t>
            </a:r>
            <a:endParaRPr dirty="0">
              <a:latin typeface="+mn-lt"/>
            </a:endParaRPr>
          </a:p>
        </p:txBody>
      </p:sp>
      <p:sp>
        <p:nvSpPr>
          <p:cNvPr id="273" name="Google Shape;273;p41"/>
          <p:cNvSpPr txBox="1">
            <a:spLocks noGrp="1"/>
          </p:cNvSpPr>
          <p:nvPr>
            <p:ph type="body" idx="1"/>
          </p:nvPr>
        </p:nvSpPr>
        <p:spPr>
          <a:xfrm>
            <a:off x="533400" y="955431"/>
            <a:ext cx="8442325" cy="5688256"/>
          </a:xfrm>
          <a:prstGeom prst="rect">
            <a:avLst/>
          </a:prstGeom>
          <a:noFill/>
          <a:ln>
            <a:noFill/>
          </a:ln>
        </p:spPr>
        <p:txBody>
          <a:bodyPr spcFirstLastPara="1" wrap="square" lIns="91425" tIns="45700" rIns="91425" bIns="45700" anchor="t" anchorCtr="0">
            <a:noAutofit/>
          </a:bodyPr>
          <a:lstStyle/>
          <a:p>
            <a:pPr lvl="0">
              <a:spcBef>
                <a:spcPts val="640"/>
              </a:spcBef>
              <a:buSzPct val="100000"/>
            </a:pPr>
            <a:r>
              <a:rPr lang="en-US" sz="2800" dirty="0"/>
              <a:t>Three columns in dimension table which keeps track of temporal data.</a:t>
            </a:r>
          </a:p>
          <a:p>
            <a:pPr lvl="1">
              <a:spcBef>
                <a:spcPts val="640"/>
              </a:spcBef>
              <a:buSzPct val="100000"/>
            </a:pPr>
            <a:r>
              <a:rPr lang="en-US" sz="2400" dirty="0"/>
              <a:t>Change effective end date and effective flag</a:t>
            </a:r>
          </a:p>
          <a:p>
            <a:pPr>
              <a:spcBef>
                <a:spcPts val="0"/>
              </a:spcBef>
              <a:buSzPct val="100000"/>
            </a:pPr>
            <a:r>
              <a:rPr lang="en-US" sz="2800" dirty="0"/>
              <a:t>N</a:t>
            </a:r>
            <a:r>
              <a:rPr lang="en-US" sz="2800" dirty="0">
                <a:ea typeface="Tahoma"/>
                <a:cs typeface="Tahoma"/>
                <a:sym typeface="Tahoma"/>
              </a:rPr>
              <a:t>ew dimension key in addition to the record key (range key)</a:t>
            </a:r>
            <a:endParaRPr lang="en-US" sz="2800" b="0" i="0" u="none" strike="noStrike" cap="none" dirty="0">
              <a:ea typeface="Tahoma"/>
              <a:cs typeface="Tahoma"/>
              <a:sym typeface="Tahoma"/>
            </a:endParaRPr>
          </a:p>
          <a:p>
            <a:pPr marR="0" lvl="0" algn="l" rtl="0">
              <a:spcBef>
                <a:spcPts val="0"/>
              </a:spcBef>
              <a:spcAft>
                <a:spcPts val="0"/>
              </a:spcAft>
              <a:buSzPct val="100000"/>
            </a:pPr>
            <a:r>
              <a:rPr lang="en-US" sz="2800" b="0" i="0" u="none" strike="noStrike" cap="none" dirty="0">
                <a:ea typeface="Tahoma"/>
                <a:cs typeface="Tahoma"/>
                <a:sym typeface="Tahoma"/>
              </a:rPr>
              <a:t>When tracking the change</a:t>
            </a:r>
          </a:p>
          <a:p>
            <a:pPr marR="0" lvl="0" algn="l" rtl="0">
              <a:spcBef>
                <a:spcPts val="0"/>
              </a:spcBef>
              <a:spcAft>
                <a:spcPts val="0"/>
              </a:spcAft>
              <a:buSzPct val="100000"/>
            </a:pPr>
            <a:r>
              <a:rPr lang="en-US" sz="2800" dirty="0">
                <a:ea typeface="Tahoma"/>
                <a:cs typeface="Tahoma"/>
                <a:sym typeface="Tahoma"/>
              </a:rPr>
              <a:t>Dimension steps:</a:t>
            </a:r>
            <a:endParaRPr lang="en-US" sz="2800" b="0" i="0" u="none" strike="noStrike" cap="none" dirty="0">
              <a:ea typeface="Tahoma"/>
              <a:cs typeface="Tahoma"/>
              <a:sym typeface="Tahoma"/>
            </a:endParaRPr>
          </a:p>
          <a:p>
            <a:pPr lvl="1">
              <a:spcBef>
                <a:spcPts val="0"/>
              </a:spcBef>
              <a:buSzPct val="100000"/>
            </a:pPr>
            <a:r>
              <a:rPr lang="en-US" sz="2400" b="0" i="0" u="none" strike="noStrike" cap="none" dirty="0">
                <a:ea typeface="Tahoma"/>
                <a:cs typeface="Tahoma"/>
                <a:sym typeface="Tahoma"/>
              </a:rPr>
              <a:t>Add new dimension entry with effective date</a:t>
            </a:r>
          </a:p>
          <a:p>
            <a:pPr lvl="1">
              <a:spcBef>
                <a:spcPts val="0"/>
              </a:spcBef>
              <a:buSzPct val="100000"/>
            </a:pPr>
            <a:r>
              <a:rPr lang="en-US" sz="2400" dirty="0">
                <a:ea typeface="Tahoma"/>
                <a:cs typeface="Tahoma"/>
                <a:sym typeface="Tahoma"/>
              </a:rPr>
              <a:t>Update previous dimension entry end date</a:t>
            </a:r>
          </a:p>
          <a:p>
            <a:pPr lvl="1">
              <a:spcBef>
                <a:spcPts val="0"/>
              </a:spcBef>
              <a:buSzPct val="100000"/>
            </a:pPr>
            <a:r>
              <a:rPr lang="en-US" sz="2400" dirty="0">
                <a:ea typeface="Tahoma"/>
                <a:cs typeface="Tahoma"/>
                <a:sym typeface="Tahoma"/>
              </a:rPr>
              <a:t>Update effective flag of the dimensional records</a:t>
            </a:r>
          </a:p>
          <a:p>
            <a:pPr>
              <a:spcBef>
                <a:spcPts val="0"/>
              </a:spcBef>
              <a:buSzPct val="100000"/>
            </a:pPr>
            <a:r>
              <a:rPr lang="en-US" sz="2800" dirty="0">
                <a:ea typeface="Tahoma"/>
                <a:cs typeface="Tahoma"/>
                <a:sym typeface="Tahoma"/>
              </a:rPr>
              <a:t>Fact steps:</a:t>
            </a:r>
            <a:endParaRPr sz="2800" dirty="0"/>
          </a:p>
          <a:p>
            <a:pPr lvl="1">
              <a:spcBef>
                <a:spcPts val="640"/>
              </a:spcBef>
              <a:buSzPct val="100000"/>
            </a:pPr>
            <a:r>
              <a:rPr lang="en-US" sz="2400" b="0" i="0" u="none" strike="noStrike" cap="none" dirty="0">
                <a:ea typeface="Tahoma"/>
                <a:cs typeface="Tahoma"/>
                <a:sym typeface="Tahoma"/>
              </a:rPr>
              <a:t>Preserve existing facts with old key</a:t>
            </a:r>
            <a:endParaRPr sz="2400" dirty="0"/>
          </a:p>
          <a:p>
            <a:pPr lvl="1">
              <a:spcBef>
                <a:spcPts val="640"/>
              </a:spcBef>
              <a:buSzPct val="100000"/>
            </a:pPr>
            <a:r>
              <a:rPr lang="en-US" sz="2400" b="0" i="0" u="none" strike="noStrike" cap="none" dirty="0">
                <a:ea typeface="Tahoma"/>
                <a:cs typeface="Tahoma"/>
                <a:sym typeface="Tahoma"/>
              </a:rPr>
              <a:t>Add new facts with new key</a:t>
            </a:r>
            <a:endParaRPr sz="2400" dirty="0"/>
          </a:p>
        </p:txBody>
      </p:sp>
      <p:pic>
        <p:nvPicPr>
          <p:cNvPr id="4" name="Picture 3">
            <a:extLst>
              <a:ext uri="{FF2B5EF4-FFF2-40B4-BE49-F238E27FC236}">
                <a16:creationId xmlns:a16="http://schemas.microsoft.com/office/drawing/2014/main" id="{38034C67-FED1-42A2-8918-41583901EC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FFBE86-BA21-4593-AFE2-D8FB8916CD7B}"/>
              </a:ext>
            </a:extLst>
          </p:cNvPr>
          <p:cNvSpPr>
            <a:spLocks noGrp="1"/>
          </p:cNvSpPr>
          <p:nvPr>
            <p:ph idx="1"/>
          </p:nvPr>
        </p:nvSpPr>
        <p:spPr>
          <a:xfrm>
            <a:off x="457200" y="1439806"/>
            <a:ext cx="8229600" cy="1836794"/>
          </a:xfrm>
        </p:spPr>
        <p:txBody>
          <a:bodyPr>
            <a:normAutofit fontScale="62500" lnSpcReduction="20000"/>
          </a:bodyPr>
          <a:lstStyle/>
          <a:p>
            <a:r>
              <a:rPr lang="en-US" dirty="0"/>
              <a:t>Product Key is the Dimensional key</a:t>
            </a:r>
          </a:p>
          <a:p>
            <a:r>
              <a:rPr lang="en-US" dirty="0"/>
              <a:t>SKU is the range key</a:t>
            </a:r>
          </a:p>
          <a:p>
            <a:r>
              <a:rPr lang="en-US" dirty="0"/>
              <a:t>Only the Row SCD2 tracking fields are updated on historical record, otherwise the dimensional record is not touched.</a:t>
            </a:r>
          </a:p>
          <a:p>
            <a:r>
              <a:rPr lang="en-US" dirty="0"/>
              <a:t>More complex to implement within ETL – however best for change tracking</a:t>
            </a:r>
          </a:p>
          <a:p>
            <a:endParaRPr lang="en-US" dirty="0"/>
          </a:p>
        </p:txBody>
      </p:sp>
      <p:sp>
        <p:nvSpPr>
          <p:cNvPr id="5" name="Title 4">
            <a:extLst>
              <a:ext uri="{FF2B5EF4-FFF2-40B4-BE49-F238E27FC236}">
                <a16:creationId xmlns:a16="http://schemas.microsoft.com/office/drawing/2014/main" id="{0C029383-BA0F-42D4-AD69-3096D1717615}"/>
              </a:ext>
            </a:extLst>
          </p:cNvPr>
          <p:cNvSpPr>
            <a:spLocks noGrp="1"/>
          </p:cNvSpPr>
          <p:nvPr>
            <p:ph type="title"/>
          </p:nvPr>
        </p:nvSpPr>
        <p:spPr/>
        <p:txBody>
          <a:bodyPr/>
          <a:lstStyle/>
          <a:p>
            <a:r>
              <a:rPr lang="en-US" sz="4400" b="0" i="0" u="none" strike="noStrike" cap="none" dirty="0">
                <a:latin typeface="+mn-lt"/>
                <a:ea typeface="Tahoma"/>
                <a:cs typeface="Tahoma"/>
                <a:sym typeface="Tahoma"/>
              </a:rPr>
              <a:t>SCD Type 2 – Add New Row</a:t>
            </a:r>
            <a:endParaRPr lang="en-US" dirty="0"/>
          </a:p>
        </p:txBody>
      </p:sp>
      <p:pic>
        <p:nvPicPr>
          <p:cNvPr id="7" name="Picture 6">
            <a:extLst>
              <a:ext uri="{FF2B5EF4-FFF2-40B4-BE49-F238E27FC236}">
                <a16:creationId xmlns:a16="http://schemas.microsoft.com/office/drawing/2014/main" id="{AB01DA83-2397-419A-ABB0-9E00C2595E2A}"/>
              </a:ext>
            </a:extLst>
          </p:cNvPr>
          <p:cNvPicPr>
            <a:picLocks noChangeAspect="1"/>
          </p:cNvPicPr>
          <p:nvPr/>
        </p:nvPicPr>
        <p:blipFill>
          <a:blip r:embed="rId3"/>
          <a:stretch>
            <a:fillRect/>
          </a:stretch>
        </p:blipFill>
        <p:spPr>
          <a:xfrm>
            <a:off x="681606" y="3269407"/>
            <a:ext cx="7602011" cy="3067478"/>
          </a:xfrm>
          <a:prstGeom prst="rect">
            <a:avLst/>
          </a:prstGeom>
        </p:spPr>
      </p:pic>
      <p:pic>
        <p:nvPicPr>
          <p:cNvPr id="10" name="Picture 9">
            <a:extLst>
              <a:ext uri="{FF2B5EF4-FFF2-40B4-BE49-F238E27FC236}">
                <a16:creationId xmlns:a16="http://schemas.microsoft.com/office/drawing/2014/main" id="{92C84DFE-7732-48A0-B408-C4FDFF8C1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4838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26FD5-1C2D-4C2C-9350-E53C4724F13E}"/>
              </a:ext>
            </a:extLst>
          </p:cNvPr>
          <p:cNvSpPr>
            <a:spLocks noGrp="1"/>
          </p:cNvSpPr>
          <p:nvPr>
            <p:ph type="title"/>
          </p:nvPr>
        </p:nvSpPr>
        <p:spPr/>
        <p:txBody>
          <a:bodyPr/>
          <a:lstStyle/>
          <a:p>
            <a:r>
              <a:rPr lang="en-US" sz="4400" dirty="0"/>
              <a:t>Kimball’s goals of DW &amp; BI</a:t>
            </a:r>
            <a:endParaRPr lang="en-US" dirty="0"/>
          </a:p>
        </p:txBody>
      </p:sp>
      <p:sp>
        <p:nvSpPr>
          <p:cNvPr id="3" name="Text Placeholder 2">
            <a:extLst>
              <a:ext uri="{FF2B5EF4-FFF2-40B4-BE49-F238E27FC236}">
                <a16:creationId xmlns:a16="http://schemas.microsoft.com/office/drawing/2014/main" id="{9023C844-9F98-42FB-BDA3-BCA0A6060FE0}"/>
              </a:ext>
            </a:extLst>
          </p:cNvPr>
          <p:cNvSpPr>
            <a:spLocks noGrp="1"/>
          </p:cNvSpPr>
          <p:nvPr>
            <p:ph type="body" idx="1"/>
          </p:nvPr>
        </p:nvSpPr>
        <p:spPr>
          <a:xfrm>
            <a:off x="533400" y="1295400"/>
            <a:ext cx="8153400" cy="5105400"/>
          </a:xfrm>
        </p:spPr>
        <p:txBody>
          <a:bodyPr>
            <a:normAutofit/>
          </a:bodyPr>
          <a:lstStyle/>
          <a:p>
            <a:pPr marL="563880" indent="-457200">
              <a:buFont typeface="+mj-lt"/>
              <a:buAutoNum type="arabicPeriod"/>
            </a:pPr>
            <a:r>
              <a:rPr lang="en-US" sz="2800" dirty="0"/>
              <a:t>Make information easily </a:t>
            </a:r>
            <a:r>
              <a:rPr lang="en-US" sz="2800" b="1" dirty="0"/>
              <a:t>accessible</a:t>
            </a:r>
          </a:p>
          <a:p>
            <a:pPr marL="563880" indent="-457200">
              <a:buFont typeface="+mj-lt"/>
              <a:buAutoNum type="arabicPeriod"/>
            </a:pPr>
            <a:r>
              <a:rPr lang="en-US" sz="2800" dirty="0"/>
              <a:t>Present information </a:t>
            </a:r>
            <a:r>
              <a:rPr lang="en-US" sz="2800" b="1" dirty="0"/>
              <a:t>consistently</a:t>
            </a:r>
          </a:p>
          <a:p>
            <a:pPr marL="563880" indent="-457200">
              <a:buFont typeface="+mj-lt"/>
              <a:buAutoNum type="arabicPeriod"/>
            </a:pPr>
            <a:r>
              <a:rPr lang="en-US" sz="2800" b="1" dirty="0"/>
              <a:t>Adapt</a:t>
            </a:r>
            <a:r>
              <a:rPr lang="en-US" sz="2800" dirty="0"/>
              <a:t> to change</a:t>
            </a:r>
          </a:p>
          <a:p>
            <a:pPr marL="563880" indent="-457200">
              <a:buFont typeface="+mj-lt"/>
              <a:buAutoNum type="arabicPeriod"/>
            </a:pPr>
            <a:r>
              <a:rPr lang="en-US" sz="2800" dirty="0"/>
              <a:t>Present information in a </a:t>
            </a:r>
            <a:r>
              <a:rPr lang="en-US" sz="2800" b="1" dirty="0"/>
              <a:t>timely</a:t>
            </a:r>
            <a:r>
              <a:rPr lang="en-US" sz="2800" dirty="0"/>
              <a:t> way</a:t>
            </a:r>
          </a:p>
          <a:p>
            <a:pPr marL="563880" indent="-457200">
              <a:buFont typeface="+mj-lt"/>
              <a:buAutoNum type="arabicPeriod"/>
            </a:pPr>
            <a:r>
              <a:rPr lang="en-US" sz="2800" b="1" dirty="0"/>
              <a:t>Secure</a:t>
            </a:r>
            <a:r>
              <a:rPr lang="en-US" sz="2800" dirty="0"/>
              <a:t> bastion that protects the information assets</a:t>
            </a:r>
          </a:p>
          <a:p>
            <a:pPr marL="563880" indent="-457200">
              <a:buFont typeface="+mj-lt"/>
              <a:buAutoNum type="arabicPeriod"/>
            </a:pPr>
            <a:r>
              <a:rPr lang="en-US" sz="2800" dirty="0"/>
              <a:t>Serve as the </a:t>
            </a:r>
            <a:r>
              <a:rPr lang="en-US" sz="2800" b="1" dirty="0"/>
              <a:t>authoritative and trustworthy</a:t>
            </a:r>
            <a:r>
              <a:rPr lang="en-US" sz="2800" dirty="0"/>
              <a:t> foundation for improved decision making</a:t>
            </a:r>
          </a:p>
          <a:p>
            <a:pPr marL="563880" indent="-457200">
              <a:buFont typeface="+mj-lt"/>
              <a:buAutoNum type="arabicPeriod"/>
            </a:pPr>
            <a:r>
              <a:rPr lang="en-US" sz="2800" dirty="0"/>
              <a:t>The </a:t>
            </a:r>
            <a:r>
              <a:rPr lang="en-US" sz="2800" b="1" dirty="0"/>
              <a:t>business community must accept </a:t>
            </a:r>
            <a:r>
              <a:rPr lang="en-US" sz="2800" dirty="0"/>
              <a:t>the DW/BI system to deem it successful</a:t>
            </a:r>
          </a:p>
          <a:p>
            <a:pPr marL="106680" indent="0">
              <a:buNone/>
            </a:pPr>
            <a:endParaRPr lang="en-US" sz="2000" dirty="0"/>
          </a:p>
        </p:txBody>
      </p:sp>
      <p:pic>
        <p:nvPicPr>
          <p:cNvPr id="4" name="Picture 3">
            <a:extLst>
              <a:ext uri="{FF2B5EF4-FFF2-40B4-BE49-F238E27FC236}">
                <a16:creationId xmlns:a16="http://schemas.microsoft.com/office/drawing/2014/main" id="{FAF17DBE-997C-4151-9452-3E99AB2594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66009"/>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68006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FFBE86-BA21-4593-AFE2-D8FB8916CD7B}"/>
              </a:ext>
            </a:extLst>
          </p:cNvPr>
          <p:cNvSpPr>
            <a:spLocks noGrp="1"/>
          </p:cNvSpPr>
          <p:nvPr>
            <p:ph idx="1"/>
          </p:nvPr>
        </p:nvSpPr>
        <p:spPr>
          <a:xfrm>
            <a:off x="457200" y="1439806"/>
            <a:ext cx="8229600" cy="1836794"/>
          </a:xfrm>
        </p:spPr>
        <p:txBody>
          <a:bodyPr>
            <a:normAutofit/>
          </a:bodyPr>
          <a:lstStyle/>
          <a:p>
            <a:pPr marL="0" indent="0">
              <a:buNone/>
            </a:pPr>
            <a:r>
              <a:rPr lang="en-US" dirty="0"/>
              <a:t>Mixing is a potential approach, however you will need to know what fields are SCD Type 2 specifically.</a:t>
            </a:r>
          </a:p>
          <a:p>
            <a:endParaRPr lang="en-US" dirty="0"/>
          </a:p>
        </p:txBody>
      </p:sp>
      <p:sp>
        <p:nvSpPr>
          <p:cNvPr id="5" name="Title 4">
            <a:extLst>
              <a:ext uri="{FF2B5EF4-FFF2-40B4-BE49-F238E27FC236}">
                <a16:creationId xmlns:a16="http://schemas.microsoft.com/office/drawing/2014/main" id="{0C029383-BA0F-42D4-AD69-3096D1717615}"/>
              </a:ext>
            </a:extLst>
          </p:cNvPr>
          <p:cNvSpPr>
            <a:spLocks noGrp="1"/>
          </p:cNvSpPr>
          <p:nvPr>
            <p:ph type="title"/>
          </p:nvPr>
        </p:nvSpPr>
        <p:spPr/>
        <p:txBody>
          <a:bodyPr>
            <a:normAutofit/>
          </a:bodyPr>
          <a:lstStyle/>
          <a:p>
            <a:r>
              <a:rPr lang="en-US" sz="4400" b="0" i="0" u="none" strike="noStrike" cap="none" dirty="0">
                <a:latin typeface="+mn-lt"/>
                <a:ea typeface="Tahoma"/>
                <a:cs typeface="Tahoma"/>
                <a:sym typeface="Tahoma"/>
              </a:rPr>
              <a:t>Mixing SCD Type 1 and SCD Type 2</a:t>
            </a:r>
            <a:endParaRPr lang="en-US" dirty="0"/>
          </a:p>
        </p:txBody>
      </p:sp>
      <p:pic>
        <p:nvPicPr>
          <p:cNvPr id="10" name="Picture 9">
            <a:extLst>
              <a:ext uri="{FF2B5EF4-FFF2-40B4-BE49-F238E27FC236}">
                <a16:creationId xmlns:a16="http://schemas.microsoft.com/office/drawing/2014/main" id="{92C84DFE-7732-48A0-B408-C4FDFF8C1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0C5D6294-0F42-4395-B455-26F6EF9916B7}"/>
              </a:ext>
            </a:extLst>
          </p:cNvPr>
          <p:cNvPicPr>
            <a:picLocks noChangeAspect="1"/>
          </p:cNvPicPr>
          <p:nvPr/>
        </p:nvPicPr>
        <p:blipFill>
          <a:blip r:embed="rId4"/>
          <a:stretch>
            <a:fillRect/>
          </a:stretch>
        </p:blipFill>
        <p:spPr>
          <a:xfrm>
            <a:off x="457200" y="3048000"/>
            <a:ext cx="8221222" cy="3458058"/>
          </a:xfrm>
          <a:prstGeom prst="rect">
            <a:avLst/>
          </a:prstGeom>
        </p:spPr>
      </p:pic>
    </p:spTree>
    <p:extLst>
      <p:ext uri="{BB962C8B-B14F-4D97-AF65-F5344CB8AC3E}">
        <p14:creationId xmlns:p14="http://schemas.microsoft.com/office/powerpoint/2010/main" val="3019003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5"/>
          <p:cNvSpPr txBox="1">
            <a:spLocks noGrp="1"/>
          </p:cNvSpPr>
          <p:nvPr>
            <p:ph type="title"/>
          </p:nvPr>
        </p:nvSpPr>
        <p:spPr>
          <a:xfrm>
            <a:off x="228600" y="214313"/>
            <a:ext cx="8715375" cy="11572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4400" b="0" i="0" u="none" strike="noStrike" cap="none" dirty="0">
                <a:ea typeface="Tahoma"/>
                <a:cs typeface="Tahoma"/>
                <a:sym typeface="Tahoma"/>
              </a:rPr>
              <a:t>SCD Type 3 – Add New Attribute</a:t>
            </a:r>
            <a:endParaRPr dirty="0"/>
          </a:p>
        </p:txBody>
      </p:sp>
      <p:sp>
        <p:nvSpPr>
          <p:cNvPr id="298" name="Google Shape;298;p45"/>
          <p:cNvSpPr txBox="1">
            <a:spLocks noGrp="1"/>
          </p:cNvSpPr>
          <p:nvPr>
            <p:ph type="body" idx="1"/>
          </p:nvPr>
        </p:nvSpPr>
        <p:spPr>
          <a:xfrm>
            <a:off x="352425" y="1407254"/>
            <a:ext cx="8715375" cy="2250346"/>
          </a:xfrm>
          <a:prstGeom prst="rect">
            <a:avLst/>
          </a:prstGeom>
          <a:noFill/>
          <a:ln>
            <a:noFill/>
          </a:ln>
        </p:spPr>
        <p:txBody>
          <a:bodyPr spcFirstLastPara="1" wrap="square" lIns="91425" tIns="45700" rIns="91425" bIns="45700" anchor="t" anchorCtr="0">
            <a:noAutofit/>
          </a:bodyPr>
          <a:lstStyle/>
          <a:p>
            <a:pPr marR="0" lvl="0" algn="l" rtl="0">
              <a:spcBef>
                <a:spcPts val="0"/>
              </a:spcBef>
              <a:spcAft>
                <a:spcPts val="0"/>
              </a:spcAft>
              <a:buSzPct val="100000"/>
            </a:pPr>
            <a:r>
              <a:rPr lang="en-US" sz="2400" b="0" i="0" u="none" strike="noStrike" cap="none" dirty="0">
                <a:ea typeface="Tahoma"/>
                <a:cs typeface="Tahoma"/>
                <a:sym typeface="Tahoma"/>
              </a:rPr>
              <a:t>Alter Schema: Add columns for changed attributes – “prior”</a:t>
            </a:r>
            <a:endParaRPr sz="2400" dirty="0"/>
          </a:p>
          <a:p>
            <a:pPr marR="0" lvl="0" algn="l" rtl="0">
              <a:spcBef>
                <a:spcPts val="640"/>
              </a:spcBef>
              <a:spcAft>
                <a:spcPts val="0"/>
              </a:spcAft>
              <a:buSzPct val="100000"/>
            </a:pPr>
            <a:r>
              <a:rPr lang="en-US" sz="2400" b="0" i="0" u="none" strike="noStrike" cap="none" dirty="0">
                <a:ea typeface="Tahoma"/>
                <a:cs typeface="Tahoma"/>
                <a:sym typeface="Tahoma"/>
              </a:rPr>
              <a:t>Ability to associate old and new values quickly without self joins.</a:t>
            </a:r>
          </a:p>
          <a:p>
            <a:pPr marR="0" lvl="0" algn="l" rtl="0">
              <a:spcBef>
                <a:spcPts val="640"/>
              </a:spcBef>
              <a:spcAft>
                <a:spcPts val="0"/>
              </a:spcAft>
              <a:buSzPct val="100000"/>
            </a:pPr>
            <a:r>
              <a:rPr lang="en-US" sz="2400" dirty="0"/>
              <a:t>Used when there are very infrequent changes, or a significant change impacting many rows</a:t>
            </a:r>
          </a:p>
          <a:p>
            <a:pPr marR="0" lvl="0" algn="l" rtl="0">
              <a:spcBef>
                <a:spcPts val="640"/>
              </a:spcBef>
              <a:spcAft>
                <a:spcPts val="0"/>
              </a:spcAft>
              <a:buSzPct val="100000"/>
            </a:pPr>
            <a:r>
              <a:rPr lang="en-US" sz="2400" dirty="0"/>
              <a:t>Potentially no way to track when change occurred.</a:t>
            </a:r>
            <a:endParaRPr sz="2400" dirty="0"/>
          </a:p>
        </p:txBody>
      </p:sp>
      <p:pic>
        <p:nvPicPr>
          <p:cNvPr id="5" name="Picture 4">
            <a:extLst>
              <a:ext uri="{FF2B5EF4-FFF2-40B4-BE49-F238E27FC236}">
                <a16:creationId xmlns:a16="http://schemas.microsoft.com/office/drawing/2014/main" id="{61414CE3-D145-4C76-B78D-B1F30C4A4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216F6533-C36C-4D64-9A8E-3D9D1D70A482}"/>
              </a:ext>
            </a:extLst>
          </p:cNvPr>
          <p:cNvPicPr>
            <a:picLocks noChangeAspect="1"/>
          </p:cNvPicPr>
          <p:nvPr/>
        </p:nvPicPr>
        <p:blipFill>
          <a:blip r:embed="rId4"/>
          <a:stretch>
            <a:fillRect/>
          </a:stretch>
        </p:blipFill>
        <p:spPr>
          <a:xfrm>
            <a:off x="201124" y="4191000"/>
            <a:ext cx="4114800" cy="2315471"/>
          </a:xfrm>
          <a:prstGeom prst="rect">
            <a:avLst/>
          </a:prstGeom>
        </p:spPr>
      </p:pic>
      <p:pic>
        <p:nvPicPr>
          <p:cNvPr id="7" name="Picture 6">
            <a:extLst>
              <a:ext uri="{FF2B5EF4-FFF2-40B4-BE49-F238E27FC236}">
                <a16:creationId xmlns:a16="http://schemas.microsoft.com/office/drawing/2014/main" id="{9E24BFB1-534B-48DE-8F53-206B76097FAB}"/>
              </a:ext>
            </a:extLst>
          </p:cNvPr>
          <p:cNvPicPr>
            <a:picLocks noChangeAspect="1"/>
          </p:cNvPicPr>
          <p:nvPr/>
        </p:nvPicPr>
        <p:blipFill>
          <a:blip r:embed="rId5"/>
          <a:stretch>
            <a:fillRect/>
          </a:stretch>
        </p:blipFill>
        <p:spPr>
          <a:xfrm>
            <a:off x="4315924" y="5175389"/>
            <a:ext cx="4576406" cy="130161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533400" y="214313"/>
            <a:ext cx="8410575" cy="7762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4000" b="0" i="0" u="none" strike="noStrike" cap="none" dirty="0">
                <a:latin typeface="Tahoma"/>
                <a:ea typeface="Tahoma"/>
                <a:cs typeface="Tahoma"/>
                <a:sym typeface="Tahoma"/>
              </a:rPr>
              <a:t>Which SCD is optimal?</a:t>
            </a:r>
            <a:endParaRPr sz="4000" dirty="0"/>
          </a:p>
        </p:txBody>
      </p:sp>
      <p:sp>
        <p:nvSpPr>
          <p:cNvPr id="170" name="Google Shape;170;p25"/>
          <p:cNvSpPr txBox="1">
            <a:spLocks noGrp="1"/>
          </p:cNvSpPr>
          <p:nvPr>
            <p:ph type="body" idx="1"/>
          </p:nvPr>
        </p:nvSpPr>
        <p:spPr>
          <a:xfrm>
            <a:off x="874712" y="1371600"/>
            <a:ext cx="8269288" cy="4625974"/>
          </a:xfrm>
          <a:prstGeom prst="rect">
            <a:avLst/>
          </a:prstGeom>
          <a:noFill/>
          <a:ln>
            <a:noFill/>
          </a:ln>
        </p:spPr>
        <p:txBody>
          <a:bodyPr spcFirstLastPara="1" wrap="square" lIns="91425" tIns="45700" rIns="91425" bIns="45700" anchor="t" anchorCtr="0">
            <a:noAutofit/>
          </a:bodyPr>
          <a:lstStyle/>
          <a:p>
            <a:pPr>
              <a:lnSpc>
                <a:spcPct val="90000"/>
              </a:lnSpc>
              <a:spcBef>
                <a:spcPts val="0"/>
              </a:spcBef>
              <a:buSzPct val="100000"/>
            </a:pPr>
            <a:r>
              <a:rPr lang="en-US" sz="2800" b="0" i="0" u="none" strike="noStrike" cap="none" dirty="0">
                <a:solidFill>
                  <a:schemeClr val="dk1"/>
                </a:solidFill>
                <a:ea typeface="Tahoma"/>
                <a:cs typeface="Tahoma"/>
                <a:sym typeface="Tahoma"/>
              </a:rPr>
              <a:t>Stick with Type 1, Type 2 and Type 3</a:t>
            </a:r>
          </a:p>
          <a:p>
            <a:pPr>
              <a:lnSpc>
                <a:spcPct val="90000"/>
              </a:lnSpc>
              <a:spcBef>
                <a:spcPts val="0"/>
              </a:spcBef>
              <a:buSzPct val="100000"/>
            </a:pPr>
            <a:r>
              <a:rPr lang="en-US" sz="2800" dirty="0">
                <a:solidFill>
                  <a:schemeClr val="dk1"/>
                </a:solidFill>
                <a:ea typeface="Tahoma"/>
                <a:cs typeface="Tahoma"/>
                <a:sym typeface="Tahoma"/>
              </a:rPr>
              <a:t>Mixing is ok – however this will introduce ETL complexity, decide on the needs. </a:t>
            </a:r>
          </a:p>
          <a:p>
            <a:pPr>
              <a:lnSpc>
                <a:spcPct val="90000"/>
              </a:lnSpc>
              <a:spcBef>
                <a:spcPts val="0"/>
              </a:spcBef>
              <a:buSzPct val="100000"/>
            </a:pPr>
            <a:r>
              <a:rPr lang="en-US" sz="2800" dirty="0">
                <a:solidFill>
                  <a:schemeClr val="dk1"/>
                </a:solidFill>
                <a:ea typeface="Tahoma"/>
                <a:cs typeface="Tahoma"/>
                <a:sym typeface="Tahoma"/>
              </a:rPr>
              <a:t>Just go with different grains? – (i.e. Type 7?)</a:t>
            </a:r>
            <a:endParaRPr lang="en-US" sz="3600" dirty="0"/>
          </a:p>
        </p:txBody>
      </p:sp>
      <p:pic>
        <p:nvPicPr>
          <p:cNvPr id="4" name="Picture 3">
            <a:extLst>
              <a:ext uri="{FF2B5EF4-FFF2-40B4-BE49-F238E27FC236}">
                <a16:creationId xmlns:a16="http://schemas.microsoft.com/office/drawing/2014/main" id="{95945846-E5CE-47A6-A409-7C5F93AF3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Applying the K.I.S.S. Principle to Business">
            <a:extLst>
              <a:ext uri="{FF2B5EF4-FFF2-40B4-BE49-F238E27FC236}">
                <a16:creationId xmlns:a16="http://schemas.microsoft.com/office/drawing/2014/main" id="{EE135151-1255-45FB-9E29-138419851C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3276600"/>
            <a:ext cx="2495550" cy="3255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0078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533400" y="214313"/>
            <a:ext cx="8410575" cy="7762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b="0" i="0" u="none" strike="noStrike" cap="none" dirty="0">
                <a:latin typeface="Tahoma"/>
                <a:ea typeface="Tahoma"/>
                <a:cs typeface="Tahoma"/>
                <a:sym typeface="Tahoma"/>
              </a:rPr>
              <a:t>Schemas</a:t>
            </a:r>
            <a:endParaRPr dirty="0"/>
          </a:p>
        </p:txBody>
      </p:sp>
      <p:sp>
        <p:nvSpPr>
          <p:cNvPr id="170" name="Google Shape;170;p25"/>
          <p:cNvSpPr txBox="1">
            <a:spLocks noGrp="1"/>
          </p:cNvSpPr>
          <p:nvPr>
            <p:ph type="body" idx="1"/>
          </p:nvPr>
        </p:nvSpPr>
        <p:spPr>
          <a:xfrm>
            <a:off x="76200" y="1676400"/>
            <a:ext cx="8991600" cy="4724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SzPct val="100000"/>
              <a:buNone/>
            </a:pPr>
            <a:r>
              <a:rPr lang="en-US" sz="2960" b="0" i="0" u="none" strike="noStrike" cap="none" dirty="0">
                <a:solidFill>
                  <a:schemeClr val="dk1"/>
                </a:solidFill>
                <a:latin typeface="Tahoma"/>
                <a:ea typeface="Tahoma"/>
                <a:cs typeface="Tahoma"/>
                <a:sym typeface="Tahoma"/>
              </a:rPr>
              <a:t>Putting Dimensions and Facts Together</a:t>
            </a:r>
          </a:p>
          <a:p>
            <a:pPr marL="0" marR="0" lvl="0" indent="0" algn="l" rtl="0">
              <a:lnSpc>
                <a:spcPct val="90000"/>
              </a:lnSpc>
              <a:spcBef>
                <a:spcPts val="0"/>
              </a:spcBef>
              <a:spcAft>
                <a:spcPts val="0"/>
              </a:spcAft>
              <a:buSzPct val="100000"/>
              <a:buNone/>
            </a:pPr>
            <a:endParaRPr lang="en-US" sz="2960" b="0" i="0" u="none" strike="noStrike" cap="none" dirty="0">
              <a:solidFill>
                <a:schemeClr val="dk1"/>
              </a:solidFill>
              <a:latin typeface="Tahoma"/>
              <a:ea typeface="Tahoma"/>
              <a:cs typeface="Tahoma"/>
              <a:sym typeface="Tahoma"/>
            </a:endParaRPr>
          </a:p>
          <a:p>
            <a:pPr lvl="2">
              <a:lnSpc>
                <a:spcPct val="90000"/>
              </a:lnSpc>
              <a:spcBef>
                <a:spcPts val="0"/>
              </a:spcBef>
              <a:buSzPct val="100000"/>
            </a:pPr>
            <a:r>
              <a:rPr lang="en-US" sz="3600" dirty="0"/>
              <a:t>Star Schema (initial design)</a:t>
            </a:r>
          </a:p>
          <a:p>
            <a:pPr lvl="2">
              <a:lnSpc>
                <a:spcPct val="90000"/>
              </a:lnSpc>
              <a:spcBef>
                <a:spcPts val="0"/>
              </a:spcBef>
              <a:buSzPct val="100000"/>
            </a:pPr>
            <a:r>
              <a:rPr lang="en-US" sz="3600" dirty="0"/>
              <a:t>Snowflake (over-normalized)</a:t>
            </a:r>
          </a:p>
          <a:p>
            <a:pPr lvl="2">
              <a:lnSpc>
                <a:spcPct val="90000"/>
              </a:lnSpc>
              <a:spcBef>
                <a:spcPts val="0"/>
              </a:spcBef>
              <a:buSzPct val="100000"/>
            </a:pPr>
            <a:r>
              <a:rPr lang="en-US" sz="3600" dirty="0"/>
              <a:t>Constellation (different grains)</a:t>
            </a:r>
          </a:p>
          <a:p>
            <a:pPr lvl="2">
              <a:lnSpc>
                <a:spcPct val="90000"/>
              </a:lnSpc>
              <a:spcBef>
                <a:spcPts val="0"/>
              </a:spcBef>
              <a:buSzPct val="100000"/>
            </a:pPr>
            <a:r>
              <a:rPr lang="en-US" sz="3600" dirty="0"/>
              <a:t>Flat design (perhaps just keep it simple)</a:t>
            </a:r>
          </a:p>
          <a:p>
            <a:pPr marL="914400" lvl="2" indent="0">
              <a:lnSpc>
                <a:spcPct val="90000"/>
              </a:lnSpc>
              <a:spcBef>
                <a:spcPts val="0"/>
              </a:spcBef>
              <a:buSzPct val="100000"/>
              <a:buNone/>
            </a:pPr>
            <a:endParaRPr lang="en-US" sz="3600" dirty="0"/>
          </a:p>
        </p:txBody>
      </p:sp>
      <p:pic>
        <p:nvPicPr>
          <p:cNvPr id="4" name="Picture 3">
            <a:extLst>
              <a:ext uri="{FF2B5EF4-FFF2-40B4-BE49-F238E27FC236}">
                <a16:creationId xmlns:a16="http://schemas.microsoft.com/office/drawing/2014/main" id="{95945846-E5CE-47A6-A409-7C5F93AF3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44494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Snowflake-</a:t>
            </a:r>
            <a:br>
              <a:rPr lang="en-US" dirty="0"/>
            </a:br>
            <a:r>
              <a:rPr lang="en-US" dirty="0"/>
              <a:t>Normalization of Dimensions</a:t>
            </a:r>
          </a:p>
        </p:txBody>
      </p:sp>
      <p:sp>
        <p:nvSpPr>
          <p:cNvPr id="3" name="Content Placeholder 2"/>
          <p:cNvSpPr>
            <a:spLocks noGrp="1"/>
          </p:cNvSpPr>
          <p:nvPr>
            <p:ph idx="1"/>
          </p:nvPr>
        </p:nvSpPr>
        <p:spPr>
          <a:xfrm>
            <a:off x="447675" y="1447800"/>
            <a:ext cx="8229600" cy="762000"/>
          </a:xfrm>
        </p:spPr>
        <p:txBody>
          <a:bodyPr>
            <a:normAutofit/>
          </a:bodyPr>
          <a:lstStyle/>
          <a:p>
            <a:pPr marL="0" indent="0">
              <a:buNone/>
            </a:pPr>
            <a:r>
              <a:rPr lang="en-US" sz="2200" dirty="0"/>
              <a:t>Snowflake: Dimensional data model with fact table in the center, surrounded by normalized and denormalized dimension tables. </a:t>
            </a:r>
          </a:p>
          <a:p>
            <a:endParaRPr lang="en-US" dirty="0"/>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EF0EF74C-91FE-4FBB-B93A-94343A106ABA}"/>
              </a:ext>
            </a:extLst>
          </p:cNvPr>
          <p:cNvPicPr>
            <a:picLocks noChangeAspect="1"/>
          </p:cNvPicPr>
          <p:nvPr/>
        </p:nvPicPr>
        <p:blipFill>
          <a:blip r:embed="rId3"/>
          <a:stretch>
            <a:fillRect/>
          </a:stretch>
        </p:blipFill>
        <p:spPr>
          <a:xfrm>
            <a:off x="533400" y="2743200"/>
            <a:ext cx="8450424" cy="3700681"/>
          </a:xfrm>
          <a:prstGeom prst="rect">
            <a:avLst/>
          </a:prstGeom>
        </p:spPr>
      </p:pic>
    </p:spTree>
    <p:extLst>
      <p:ext uri="{BB962C8B-B14F-4D97-AF65-F5344CB8AC3E}">
        <p14:creationId xmlns:p14="http://schemas.microsoft.com/office/powerpoint/2010/main" val="3630687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fontScale="90000"/>
          </a:bodyPr>
          <a:lstStyle/>
          <a:p>
            <a:r>
              <a:rPr lang="en-US" dirty="0"/>
              <a:t>Constellation </a:t>
            </a:r>
            <a:br>
              <a:rPr lang="en-US" dirty="0"/>
            </a:br>
            <a:endParaRPr lang="en-US" dirty="0"/>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B7CD3164-4E1A-40BF-9537-1EBFF14E7674}"/>
              </a:ext>
            </a:extLst>
          </p:cNvPr>
          <p:cNvPicPr>
            <a:picLocks noChangeAspect="1"/>
          </p:cNvPicPr>
          <p:nvPr/>
        </p:nvPicPr>
        <p:blipFill>
          <a:blip r:embed="rId4"/>
          <a:stretch>
            <a:fillRect/>
          </a:stretch>
        </p:blipFill>
        <p:spPr>
          <a:xfrm>
            <a:off x="910936" y="1447801"/>
            <a:ext cx="6837218" cy="5334000"/>
          </a:xfrm>
          <a:prstGeom prst="rect">
            <a:avLst/>
          </a:prstGeom>
        </p:spPr>
      </p:pic>
      <p:sp>
        <p:nvSpPr>
          <p:cNvPr id="7" name="TextBox 6">
            <a:extLst>
              <a:ext uri="{FF2B5EF4-FFF2-40B4-BE49-F238E27FC236}">
                <a16:creationId xmlns:a16="http://schemas.microsoft.com/office/drawing/2014/main" id="{17CD65AB-9C38-44BB-8E95-EAF6A8E65BD0}"/>
              </a:ext>
            </a:extLst>
          </p:cNvPr>
          <p:cNvSpPr txBox="1"/>
          <p:nvPr/>
        </p:nvSpPr>
        <p:spPr>
          <a:xfrm>
            <a:off x="990600" y="858124"/>
            <a:ext cx="7239000" cy="923330"/>
          </a:xfrm>
          <a:prstGeom prst="rect">
            <a:avLst/>
          </a:prstGeom>
          <a:noFill/>
        </p:spPr>
        <p:txBody>
          <a:bodyPr wrap="square">
            <a:spAutoFit/>
          </a:bodyPr>
          <a:lstStyle/>
          <a:p>
            <a:pPr marL="285750" indent="-285750">
              <a:buFont typeface="Arial" panose="020B0604020202020204" pitchFamily="34" charset="0"/>
              <a:buChar char="•"/>
            </a:pPr>
            <a:r>
              <a:rPr lang="en-US" sz="1800" dirty="0"/>
              <a:t>Multiple fact tables</a:t>
            </a:r>
          </a:p>
          <a:p>
            <a:pPr marL="285750" indent="-285750">
              <a:buFont typeface="Arial" panose="020B0604020202020204" pitchFamily="34" charset="0"/>
              <a:buChar char="•"/>
            </a:pPr>
            <a:r>
              <a:rPr lang="en-US" dirty="0"/>
              <a:t>D</a:t>
            </a:r>
            <a:r>
              <a:rPr lang="en-US" sz="1800" dirty="0"/>
              <a:t>imensions shared by more than one fact table</a:t>
            </a:r>
          </a:p>
          <a:p>
            <a:pPr marL="285750" indent="-285750">
              <a:buFont typeface="Arial" panose="020B0604020202020204" pitchFamily="34" charset="0"/>
              <a:buChar char="•"/>
            </a:pPr>
            <a:r>
              <a:rPr lang="en-US" dirty="0"/>
              <a:t>Different grains</a:t>
            </a:r>
            <a:endParaRPr lang="en-US" sz="1800" dirty="0"/>
          </a:p>
        </p:txBody>
      </p:sp>
    </p:spTree>
    <p:extLst>
      <p:ext uri="{BB962C8B-B14F-4D97-AF65-F5344CB8AC3E}">
        <p14:creationId xmlns:p14="http://schemas.microsoft.com/office/powerpoint/2010/main" val="19280695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228600" y="214313"/>
            <a:ext cx="8715375" cy="14620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br>
              <a:rPr lang="en-US" b="0" i="0" u="none" strike="noStrike" cap="none" dirty="0">
                <a:ea typeface="Tahoma"/>
                <a:cs typeface="Tahoma"/>
                <a:sym typeface="Tahoma"/>
              </a:rPr>
            </a:br>
            <a:br>
              <a:rPr lang="en-US" b="0" i="0" u="none" strike="noStrike" cap="none" dirty="0">
                <a:ea typeface="Tahoma"/>
                <a:cs typeface="Tahoma"/>
                <a:sym typeface="Tahoma"/>
              </a:rPr>
            </a:br>
            <a:r>
              <a:rPr lang="en-US" b="0" i="0" u="none" strike="noStrike" cap="none" dirty="0">
                <a:ea typeface="Tahoma"/>
                <a:cs typeface="Tahoma"/>
                <a:sym typeface="Tahoma"/>
              </a:rPr>
              <a:t>Back to Dimensions…</a:t>
            </a:r>
            <a:br>
              <a:rPr lang="en-US" b="0" i="0" u="none" strike="noStrike" cap="none" dirty="0">
                <a:ea typeface="Tahoma"/>
                <a:cs typeface="Tahoma"/>
                <a:sym typeface="Tahoma"/>
              </a:rPr>
            </a:br>
            <a:r>
              <a:rPr lang="en-US" b="0" i="0" u="none" strike="noStrike" cap="none" dirty="0">
                <a:ea typeface="Tahoma"/>
                <a:cs typeface="Tahoma"/>
                <a:sym typeface="Tahoma"/>
              </a:rPr>
              <a:t>….Time as Dimension</a:t>
            </a:r>
            <a:endParaRPr sz="5400" dirty="0"/>
          </a:p>
        </p:txBody>
      </p:sp>
      <p:sp>
        <p:nvSpPr>
          <p:cNvPr id="170" name="Google Shape;170;p25"/>
          <p:cNvSpPr txBox="1">
            <a:spLocks noGrp="1"/>
          </p:cNvSpPr>
          <p:nvPr>
            <p:ph type="body" idx="1"/>
          </p:nvPr>
        </p:nvSpPr>
        <p:spPr>
          <a:xfrm>
            <a:off x="1182688" y="2017713"/>
            <a:ext cx="7772400" cy="3503856"/>
          </a:xfrm>
          <a:prstGeom prst="rect">
            <a:avLst/>
          </a:prstGeom>
          <a:noFill/>
          <a:ln>
            <a:noFill/>
          </a:ln>
        </p:spPr>
        <p:txBody>
          <a:bodyPr spcFirstLastPara="1" wrap="square" lIns="91425" tIns="45700" rIns="91425" bIns="45700" anchor="t" anchorCtr="0">
            <a:noAutofit/>
          </a:bodyPr>
          <a:lstStyle/>
          <a:p>
            <a:pPr>
              <a:lnSpc>
                <a:spcPct val="90000"/>
              </a:lnSpc>
              <a:spcBef>
                <a:spcPts val="0"/>
              </a:spcBef>
              <a:buSzPct val="100000"/>
            </a:pPr>
            <a:r>
              <a:rPr lang="en-US" sz="2960" b="0" i="0" u="none" strike="noStrike" cap="none" dirty="0">
                <a:latin typeface="Tahoma"/>
                <a:ea typeface="Tahoma"/>
                <a:cs typeface="Tahoma"/>
                <a:sym typeface="Tahoma"/>
              </a:rPr>
              <a:t>Time as Dimension</a:t>
            </a:r>
            <a:endParaRPr dirty="0"/>
          </a:p>
          <a:p>
            <a:pPr>
              <a:lnSpc>
                <a:spcPct val="90000"/>
              </a:lnSpc>
              <a:spcBef>
                <a:spcPts val="592"/>
              </a:spcBef>
              <a:buSzPct val="100000"/>
            </a:pPr>
            <a:r>
              <a:rPr lang="en-US" sz="2960" b="0" i="0" u="none" strike="noStrike" cap="none" dirty="0">
                <a:latin typeface="Tahoma"/>
                <a:ea typeface="Tahoma"/>
                <a:cs typeface="Tahoma"/>
                <a:sym typeface="Tahoma"/>
              </a:rPr>
              <a:t>Temporal Data Types</a:t>
            </a:r>
            <a:endParaRPr dirty="0"/>
          </a:p>
          <a:p>
            <a:pPr>
              <a:lnSpc>
                <a:spcPct val="90000"/>
              </a:lnSpc>
              <a:spcBef>
                <a:spcPts val="592"/>
              </a:spcBef>
              <a:buSzPct val="100000"/>
            </a:pPr>
            <a:r>
              <a:rPr lang="en-US" sz="2960" b="0" i="0" u="none" strike="noStrike" cap="none" dirty="0">
                <a:latin typeface="Tahoma"/>
                <a:ea typeface="Tahoma"/>
                <a:cs typeface="Tahoma"/>
                <a:sym typeface="Tahoma"/>
              </a:rPr>
              <a:t>Forms of Time Record</a:t>
            </a:r>
            <a:endParaRPr dirty="0"/>
          </a:p>
          <a:p>
            <a:pPr>
              <a:lnSpc>
                <a:spcPct val="90000"/>
              </a:lnSpc>
              <a:spcBef>
                <a:spcPts val="592"/>
              </a:spcBef>
              <a:buSzPct val="100000"/>
            </a:pPr>
            <a:r>
              <a:rPr lang="en-US" sz="2960" b="0" i="0" u="none" strike="noStrike" cap="none" dirty="0">
                <a:latin typeface="Tahoma"/>
                <a:ea typeface="Tahoma"/>
                <a:cs typeface="Tahoma"/>
                <a:sym typeface="Tahoma"/>
              </a:rPr>
              <a:t>Assertions referring to time</a:t>
            </a:r>
            <a:endParaRPr dirty="0"/>
          </a:p>
          <a:p>
            <a:pPr>
              <a:lnSpc>
                <a:spcPct val="90000"/>
              </a:lnSpc>
              <a:spcBef>
                <a:spcPts val="592"/>
              </a:spcBef>
              <a:buSzPct val="100000"/>
            </a:pPr>
            <a:r>
              <a:rPr lang="en-US" sz="2960" b="0" i="0" u="none" strike="noStrike" cap="none" dirty="0">
                <a:latin typeface="Tahoma"/>
                <a:ea typeface="Tahoma"/>
                <a:cs typeface="Tahoma"/>
                <a:sym typeface="Tahoma"/>
              </a:rPr>
              <a:t>Durable Bitemporal Design</a:t>
            </a:r>
          </a:p>
          <a:p>
            <a:pPr>
              <a:lnSpc>
                <a:spcPct val="90000"/>
              </a:lnSpc>
              <a:spcBef>
                <a:spcPts val="592"/>
              </a:spcBef>
              <a:buSzPct val="100000"/>
            </a:pPr>
            <a:r>
              <a:rPr lang="en-US" dirty="0">
                <a:latin typeface="Tahoma"/>
                <a:ea typeface="Tahoma"/>
                <a:cs typeface="Tahoma"/>
                <a:sym typeface="Tahoma"/>
              </a:rPr>
              <a:t>Reasoning about Time</a:t>
            </a:r>
            <a:endParaRPr lang="en-US" dirty="0"/>
          </a:p>
          <a:p>
            <a:pPr>
              <a:lnSpc>
                <a:spcPct val="90000"/>
              </a:lnSpc>
              <a:spcBef>
                <a:spcPts val="592"/>
              </a:spcBef>
              <a:buSzPct val="100000"/>
            </a:pPr>
            <a:endParaRPr dirty="0"/>
          </a:p>
        </p:txBody>
      </p:sp>
      <p:pic>
        <p:nvPicPr>
          <p:cNvPr id="4" name="Picture 3">
            <a:extLst>
              <a:ext uri="{FF2B5EF4-FFF2-40B4-BE49-F238E27FC236}">
                <a16:creationId xmlns:a16="http://schemas.microsoft.com/office/drawing/2014/main" id="{8A625236-9A01-4077-90C1-A300B9E001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Back to the Future II set in actual 2015 is very depressing | The  Independent | The Independent">
            <a:extLst>
              <a:ext uri="{FF2B5EF4-FFF2-40B4-BE49-F238E27FC236}">
                <a16:creationId xmlns:a16="http://schemas.microsoft.com/office/drawing/2014/main" id="{13E3FA45-D3B4-425F-A986-41823090D5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4776787"/>
            <a:ext cx="2447925" cy="186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0310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304800" y="214313"/>
            <a:ext cx="8639175" cy="11572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4400" b="0" i="0" u="none" strike="noStrike" cap="none" dirty="0">
                <a:ea typeface="Tahoma"/>
                <a:cs typeface="Tahoma"/>
                <a:sym typeface="Tahoma"/>
              </a:rPr>
              <a:t>Time as Dimension</a:t>
            </a:r>
            <a:endParaRPr sz="4400" b="0" i="0" u="none" strike="noStrike" cap="none" dirty="0">
              <a:ea typeface="Tahoma"/>
              <a:cs typeface="Tahoma"/>
              <a:sym typeface="Tahoma"/>
            </a:endParaRPr>
          </a:p>
        </p:txBody>
      </p:sp>
      <p:sp>
        <p:nvSpPr>
          <p:cNvPr id="176" name="Google Shape;176;p26"/>
          <p:cNvSpPr txBox="1">
            <a:spLocks noGrp="1"/>
          </p:cNvSpPr>
          <p:nvPr>
            <p:ph type="body" idx="1"/>
          </p:nvPr>
        </p:nvSpPr>
        <p:spPr>
          <a:xfrm>
            <a:off x="304800" y="1522296"/>
            <a:ext cx="5257800" cy="4802304"/>
          </a:xfrm>
          <a:prstGeom prst="rect">
            <a:avLst/>
          </a:prstGeom>
          <a:noFill/>
          <a:ln>
            <a:noFill/>
          </a:ln>
        </p:spPr>
        <p:txBody>
          <a:bodyPr spcFirstLastPara="1" wrap="square" lIns="91425" tIns="45700" rIns="91425" bIns="45700" anchor="t" anchorCtr="0">
            <a:noAutofit/>
          </a:bodyPr>
          <a:lstStyle/>
          <a:p>
            <a:pPr marR="0" lvl="0" algn="l" rtl="0">
              <a:lnSpc>
                <a:spcPct val="80000"/>
              </a:lnSpc>
              <a:spcBef>
                <a:spcPts val="0"/>
              </a:spcBef>
              <a:spcAft>
                <a:spcPts val="0"/>
              </a:spcAft>
              <a:buSzPct val="100000"/>
            </a:pPr>
            <a:r>
              <a:rPr lang="en-US" sz="2800" b="0" i="0" u="none" strike="noStrike" cap="none" dirty="0">
                <a:ea typeface="Tahoma"/>
                <a:cs typeface="Tahoma"/>
                <a:sym typeface="Tahoma"/>
              </a:rPr>
              <a:t>Time has direction – past, current, future </a:t>
            </a:r>
          </a:p>
          <a:p>
            <a:pPr marR="0" lvl="0" algn="l" rtl="0">
              <a:lnSpc>
                <a:spcPct val="80000"/>
              </a:lnSpc>
              <a:spcBef>
                <a:spcPts val="0"/>
              </a:spcBef>
              <a:spcAft>
                <a:spcPts val="0"/>
              </a:spcAft>
              <a:buSzPct val="100000"/>
            </a:pPr>
            <a:r>
              <a:rPr lang="en-US" sz="2800" b="0" i="0" u="none" strike="noStrike" cap="none" dirty="0">
                <a:ea typeface="Tahoma"/>
                <a:cs typeface="Tahoma"/>
                <a:sym typeface="Tahoma"/>
              </a:rPr>
              <a:t>Time is hierarchical – timestamp, day, week, month, quarter, year</a:t>
            </a:r>
            <a:endParaRPr sz="2800" b="0" i="0" u="none" strike="noStrike" cap="none" dirty="0">
              <a:ea typeface="Tahoma"/>
              <a:cs typeface="Tahoma"/>
              <a:sym typeface="Tahoma"/>
            </a:endParaRPr>
          </a:p>
          <a:p>
            <a:pPr marR="0" lvl="0" algn="l" rtl="0">
              <a:lnSpc>
                <a:spcPct val="80000"/>
              </a:lnSpc>
              <a:spcBef>
                <a:spcPts val="544"/>
              </a:spcBef>
              <a:spcAft>
                <a:spcPts val="0"/>
              </a:spcAft>
              <a:buSzPct val="100000"/>
            </a:pPr>
            <a:r>
              <a:rPr lang="en-US" sz="2800" b="0" i="0" u="none" strike="noStrike" cap="none" dirty="0">
                <a:ea typeface="Tahoma"/>
                <a:cs typeface="Tahoma"/>
                <a:sym typeface="Tahoma"/>
              </a:rPr>
              <a:t>Time dimensions can be represented in different grains (to the day, to the month)</a:t>
            </a:r>
          </a:p>
          <a:p>
            <a:pPr marR="0" lvl="0" algn="l" rtl="0">
              <a:lnSpc>
                <a:spcPct val="80000"/>
              </a:lnSpc>
              <a:spcBef>
                <a:spcPts val="544"/>
              </a:spcBef>
              <a:spcAft>
                <a:spcPts val="0"/>
              </a:spcAft>
              <a:buSzPct val="100000"/>
            </a:pPr>
            <a:r>
              <a:rPr lang="en-US" sz="2800" b="0" i="0" u="none" strike="noStrike" cap="none" dirty="0">
                <a:ea typeface="Tahoma"/>
                <a:cs typeface="Tahoma"/>
                <a:sym typeface="Tahoma"/>
              </a:rPr>
              <a:t>Time as calendar  - business calendar vs daily calendar</a:t>
            </a:r>
            <a:endParaRPr sz="3600" dirty="0"/>
          </a:p>
          <a:p>
            <a:pPr marR="0" lvl="0" algn="l" rtl="0">
              <a:lnSpc>
                <a:spcPct val="80000"/>
              </a:lnSpc>
              <a:spcBef>
                <a:spcPts val="544"/>
              </a:spcBef>
              <a:spcAft>
                <a:spcPts val="0"/>
              </a:spcAft>
              <a:buSzPct val="100000"/>
            </a:pPr>
            <a:r>
              <a:rPr lang="en-US" sz="2800" b="0" i="0" u="none" strike="noStrike" cap="none" dirty="0">
                <a:ea typeface="Tahoma"/>
                <a:cs typeface="Tahoma"/>
                <a:sym typeface="Tahoma"/>
              </a:rPr>
              <a:t>Same time point can be expressed differently depending on time zone and calendar</a:t>
            </a:r>
            <a:endParaRPr sz="3600" dirty="0"/>
          </a:p>
        </p:txBody>
      </p:sp>
      <p:pic>
        <p:nvPicPr>
          <p:cNvPr id="4" name="Picture 3">
            <a:extLst>
              <a:ext uri="{FF2B5EF4-FFF2-40B4-BE49-F238E27FC236}">
                <a16:creationId xmlns:a16="http://schemas.microsoft.com/office/drawing/2014/main" id="{0029FBA7-B38B-4C1F-BD83-F7D9AE424B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D5899B9-390C-4912-B5BF-49076F125FA9}"/>
              </a:ext>
            </a:extLst>
          </p:cNvPr>
          <p:cNvPicPr>
            <a:picLocks noChangeAspect="1"/>
          </p:cNvPicPr>
          <p:nvPr/>
        </p:nvPicPr>
        <p:blipFill>
          <a:blip r:embed="rId4"/>
          <a:stretch>
            <a:fillRect/>
          </a:stretch>
        </p:blipFill>
        <p:spPr>
          <a:xfrm>
            <a:off x="6096000" y="1509713"/>
            <a:ext cx="2552568" cy="5257800"/>
          </a:xfrm>
          <a:prstGeom prst="rect">
            <a:avLst/>
          </a:prstGeom>
        </p:spPr>
      </p:pic>
    </p:spTree>
    <p:extLst>
      <p:ext uri="{BB962C8B-B14F-4D97-AF65-F5344CB8AC3E}">
        <p14:creationId xmlns:p14="http://schemas.microsoft.com/office/powerpoint/2010/main" val="95495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304800" y="214313"/>
            <a:ext cx="8639175" cy="11572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4400" b="0" i="0" u="none" strike="noStrike" cap="none" dirty="0">
                <a:ea typeface="Tahoma"/>
                <a:cs typeface="Tahoma"/>
                <a:sym typeface="Tahoma"/>
              </a:rPr>
              <a:t>Time as Dimension</a:t>
            </a:r>
            <a:endParaRPr sz="4400" b="0" i="0" u="none" strike="noStrike" cap="none" dirty="0">
              <a:ea typeface="Tahoma"/>
              <a:cs typeface="Tahoma"/>
              <a:sym typeface="Tahoma"/>
            </a:endParaRPr>
          </a:p>
        </p:txBody>
      </p:sp>
      <p:pic>
        <p:nvPicPr>
          <p:cNvPr id="4" name="Picture 3">
            <a:extLst>
              <a:ext uri="{FF2B5EF4-FFF2-40B4-BE49-F238E27FC236}">
                <a16:creationId xmlns:a16="http://schemas.microsoft.com/office/drawing/2014/main" id="{0029FBA7-B38B-4C1F-BD83-F7D9AE424B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927D3865-C7D4-44E1-8E28-5FA0E00CD35B}"/>
              </a:ext>
            </a:extLst>
          </p:cNvPr>
          <p:cNvPicPr>
            <a:picLocks noChangeAspect="1"/>
          </p:cNvPicPr>
          <p:nvPr/>
        </p:nvPicPr>
        <p:blipFill>
          <a:blip r:embed="rId4"/>
          <a:stretch>
            <a:fillRect/>
          </a:stretch>
        </p:blipFill>
        <p:spPr>
          <a:xfrm>
            <a:off x="513783" y="3505200"/>
            <a:ext cx="8116433" cy="2819794"/>
          </a:xfrm>
          <a:prstGeom prst="rect">
            <a:avLst/>
          </a:prstGeom>
        </p:spPr>
      </p:pic>
      <p:sp>
        <p:nvSpPr>
          <p:cNvPr id="9" name="TextBox 8">
            <a:extLst>
              <a:ext uri="{FF2B5EF4-FFF2-40B4-BE49-F238E27FC236}">
                <a16:creationId xmlns:a16="http://schemas.microsoft.com/office/drawing/2014/main" id="{B743FEBA-94DB-40B3-ABB0-830551F835A5}"/>
              </a:ext>
            </a:extLst>
          </p:cNvPr>
          <p:cNvSpPr txBox="1"/>
          <p:nvPr/>
        </p:nvSpPr>
        <p:spPr>
          <a:xfrm>
            <a:off x="685800" y="1626831"/>
            <a:ext cx="7086600" cy="1698285"/>
          </a:xfrm>
          <a:prstGeom prst="rect">
            <a:avLst/>
          </a:prstGeom>
          <a:noFill/>
        </p:spPr>
        <p:txBody>
          <a:bodyPr wrap="square">
            <a:spAutoFit/>
          </a:bodyPr>
          <a:lstStyle/>
          <a:p>
            <a:pPr marL="285750" marR="0" lvl="0" indent="-285750" algn="l" rtl="0">
              <a:lnSpc>
                <a:spcPct val="80000"/>
              </a:lnSpc>
              <a:spcBef>
                <a:spcPts val="0"/>
              </a:spcBef>
              <a:spcAft>
                <a:spcPts val="0"/>
              </a:spcAft>
              <a:buSzPct val="100000"/>
              <a:buFont typeface="Arial" panose="020B0604020202020204" pitchFamily="34" charset="0"/>
              <a:buChar char="•"/>
            </a:pPr>
            <a:r>
              <a:rPr lang="en-US" sz="2800" b="0" i="0" u="none" strike="noStrike" cap="none" dirty="0">
                <a:ea typeface="Tahoma"/>
                <a:cs typeface="Tahoma"/>
                <a:sym typeface="Tahoma"/>
              </a:rPr>
              <a:t>Hierarchical – timestamp, day, week, month, quarter, year</a:t>
            </a:r>
          </a:p>
          <a:p>
            <a:pPr marL="285750" indent="-285750">
              <a:lnSpc>
                <a:spcPct val="80000"/>
              </a:lnSpc>
              <a:buSzPct val="100000"/>
              <a:buFont typeface="Arial" panose="020B0604020202020204" pitchFamily="34" charset="0"/>
              <a:buChar char="•"/>
            </a:pPr>
            <a:r>
              <a:rPr lang="en-US" sz="2800" b="0" i="0" u="none" strike="noStrike" cap="none" dirty="0">
                <a:ea typeface="Tahoma"/>
                <a:cs typeface="Tahoma"/>
                <a:sym typeface="Tahoma"/>
              </a:rPr>
              <a:t>Time as calendar  - Fiscal calendar vs daily calendar</a:t>
            </a:r>
            <a:endParaRPr lang="en-US" sz="3600" dirty="0"/>
          </a:p>
          <a:p>
            <a:pPr marL="285750" marR="0" lvl="0" indent="-285750" algn="l" rtl="0">
              <a:lnSpc>
                <a:spcPct val="80000"/>
              </a:lnSpc>
              <a:spcBef>
                <a:spcPts val="0"/>
              </a:spcBef>
              <a:spcAft>
                <a:spcPts val="0"/>
              </a:spcAft>
              <a:buSzPct val="100000"/>
              <a:buFont typeface="Arial" panose="020B0604020202020204" pitchFamily="34" charset="0"/>
              <a:buChar char="•"/>
            </a:pPr>
            <a:endParaRPr lang="en-US" sz="1800" b="0" i="0" u="none" strike="noStrike" cap="none" dirty="0">
              <a:ea typeface="Tahoma"/>
              <a:cs typeface="Tahoma"/>
              <a:sym typeface="Tahoma"/>
            </a:endParaRPr>
          </a:p>
        </p:txBody>
      </p:sp>
    </p:spTree>
    <p:extLst>
      <p:ext uri="{BB962C8B-B14F-4D97-AF65-F5344CB8AC3E}">
        <p14:creationId xmlns:p14="http://schemas.microsoft.com/office/powerpoint/2010/main" val="2127617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7"/>
          <p:cNvSpPr txBox="1">
            <a:spLocks noGrp="1"/>
          </p:cNvSpPr>
          <p:nvPr>
            <p:ph type="title"/>
          </p:nvPr>
        </p:nvSpPr>
        <p:spPr>
          <a:xfrm>
            <a:off x="685800" y="214313"/>
            <a:ext cx="8258175" cy="1157287"/>
          </a:xfrm>
          <a:prstGeom prst="rect">
            <a:avLst/>
          </a:prstGeom>
          <a:noFill/>
          <a:ln>
            <a:noFill/>
          </a:ln>
        </p:spPr>
        <p:txBody>
          <a:bodyPr spcFirstLastPara="1" wrap="square" lIns="91425" tIns="45700" rIns="91425" bIns="45700" anchor="b" anchorCtr="0">
            <a:noAutofit/>
          </a:bodyPr>
          <a:lstStyle/>
          <a:p>
            <a:pPr marL="23321" marR="0" lvl="0" indent="0" algn="ctr" rtl="0">
              <a:spcBef>
                <a:spcPts val="0"/>
              </a:spcBef>
              <a:spcAft>
                <a:spcPts val="0"/>
              </a:spcAft>
              <a:buClr>
                <a:schemeClr val="dk2"/>
              </a:buClr>
              <a:buSzPts val="4400"/>
              <a:buFont typeface="Tahoma"/>
              <a:buNone/>
            </a:pPr>
            <a:r>
              <a:rPr lang="en-US" sz="4400" b="0" i="0" u="none" strike="noStrike" cap="none" dirty="0">
                <a:ea typeface="Tahoma"/>
                <a:cs typeface="Tahoma"/>
                <a:sym typeface="Tahoma"/>
              </a:rPr>
              <a:t>Temporal Data Types</a:t>
            </a:r>
            <a:endParaRPr sz="4400" b="0" i="0" u="none" strike="noStrike" cap="none" dirty="0">
              <a:ea typeface="Tahoma"/>
              <a:cs typeface="Tahoma"/>
              <a:sym typeface="Tahoma"/>
            </a:endParaRPr>
          </a:p>
        </p:txBody>
      </p:sp>
      <p:sp>
        <p:nvSpPr>
          <p:cNvPr id="182" name="Google Shape;182;p27"/>
          <p:cNvSpPr txBox="1">
            <a:spLocks noGrp="1"/>
          </p:cNvSpPr>
          <p:nvPr>
            <p:ph type="body" idx="1"/>
          </p:nvPr>
        </p:nvSpPr>
        <p:spPr>
          <a:xfrm>
            <a:off x="846661" y="2209800"/>
            <a:ext cx="8116888" cy="3810000"/>
          </a:xfrm>
          <a:prstGeom prst="rect">
            <a:avLst/>
          </a:prstGeom>
          <a:noFill/>
          <a:ln>
            <a:noFill/>
          </a:ln>
        </p:spPr>
        <p:txBody>
          <a:bodyPr spcFirstLastPara="1" wrap="square" lIns="91425" tIns="45700" rIns="91425" bIns="45700" anchor="t" anchorCtr="0">
            <a:noAutofit/>
          </a:bodyPr>
          <a:lstStyle/>
          <a:p>
            <a:pPr marL="480521" indent="-457200">
              <a:lnSpc>
                <a:spcPct val="80000"/>
              </a:lnSpc>
              <a:spcBef>
                <a:spcPts val="0"/>
              </a:spcBef>
              <a:buClr>
                <a:schemeClr val="dk1"/>
              </a:buClr>
              <a:buSzPct val="100000"/>
            </a:pPr>
            <a:r>
              <a:rPr lang="en-US" sz="2800" b="1" i="0" u="none" strike="noStrike" cap="none" dirty="0">
                <a:solidFill>
                  <a:schemeClr val="dk1"/>
                </a:solidFill>
                <a:ea typeface="Tahoma"/>
                <a:cs typeface="Tahoma"/>
                <a:sym typeface="Tahoma"/>
              </a:rPr>
              <a:t>Instant</a:t>
            </a:r>
            <a:r>
              <a:rPr lang="en-US" sz="2800" b="0" i="0" u="none" strike="noStrike" cap="none" dirty="0">
                <a:solidFill>
                  <a:schemeClr val="dk1"/>
                </a:solidFill>
                <a:ea typeface="Tahoma"/>
                <a:cs typeface="Tahoma"/>
                <a:sym typeface="Tahoma"/>
              </a:rPr>
              <a:t>: something happened at an instant of time</a:t>
            </a:r>
          </a:p>
          <a:p>
            <a:pPr marL="880571" lvl="1" indent="-457200">
              <a:lnSpc>
                <a:spcPct val="80000"/>
              </a:lnSpc>
              <a:spcBef>
                <a:spcPts val="0"/>
              </a:spcBef>
              <a:buClr>
                <a:schemeClr val="dk1"/>
              </a:buClr>
              <a:buSzPct val="100000"/>
            </a:pPr>
            <a:r>
              <a:rPr lang="en-US" sz="2400" b="0" i="0" u="none" strike="noStrike" cap="none" dirty="0">
                <a:solidFill>
                  <a:schemeClr val="dk1"/>
                </a:solidFill>
                <a:ea typeface="Tahoma"/>
                <a:cs typeface="Tahoma"/>
                <a:sym typeface="Tahoma"/>
              </a:rPr>
              <a:t>Example: “now”, which happens to be Oct 16, 2022, 6:xx:xx P.M. EST. </a:t>
            </a:r>
            <a:endParaRPr sz="2400" dirty="0"/>
          </a:p>
          <a:p>
            <a:pPr marL="480521" indent="-457200">
              <a:lnSpc>
                <a:spcPct val="80000"/>
              </a:lnSpc>
              <a:spcBef>
                <a:spcPts val="496"/>
              </a:spcBef>
              <a:buClr>
                <a:schemeClr val="dk1"/>
              </a:buClr>
              <a:buSzPct val="100000"/>
            </a:pPr>
            <a:r>
              <a:rPr lang="en-US" sz="2800" b="1" i="0" u="none" strike="noStrike" cap="none" dirty="0">
                <a:solidFill>
                  <a:schemeClr val="dk1"/>
                </a:solidFill>
                <a:ea typeface="Tahoma"/>
                <a:cs typeface="Tahoma"/>
                <a:sym typeface="Tahoma"/>
              </a:rPr>
              <a:t>Interval</a:t>
            </a:r>
            <a:r>
              <a:rPr lang="en-US" sz="2800" b="0" i="0" u="none" strike="noStrike" cap="none" dirty="0">
                <a:solidFill>
                  <a:schemeClr val="dk1"/>
                </a:solidFill>
                <a:ea typeface="Tahoma"/>
                <a:cs typeface="Tahoma"/>
                <a:sym typeface="Tahoma"/>
              </a:rPr>
              <a:t>: a length of time (e.g., three months)</a:t>
            </a:r>
          </a:p>
          <a:p>
            <a:pPr marL="880571" lvl="1" indent="-457200">
              <a:lnSpc>
                <a:spcPct val="80000"/>
              </a:lnSpc>
              <a:spcBef>
                <a:spcPts val="496"/>
              </a:spcBef>
              <a:buClr>
                <a:schemeClr val="dk1"/>
              </a:buClr>
              <a:buSzPct val="100000"/>
            </a:pPr>
            <a:r>
              <a:rPr lang="en-US" sz="2400" b="0" i="0" u="none" strike="noStrike" cap="none" dirty="0">
                <a:solidFill>
                  <a:schemeClr val="dk1"/>
                </a:solidFill>
                <a:ea typeface="Tahoma"/>
                <a:cs typeface="Tahoma"/>
                <a:sym typeface="Tahoma"/>
              </a:rPr>
              <a:t>Example: Last Month, Current Month, 6 months ago, Last year</a:t>
            </a:r>
            <a:endParaRPr sz="2400" dirty="0"/>
          </a:p>
          <a:p>
            <a:pPr marL="480521" indent="-457200">
              <a:lnSpc>
                <a:spcPct val="80000"/>
              </a:lnSpc>
              <a:spcBef>
                <a:spcPts val="496"/>
              </a:spcBef>
              <a:buClr>
                <a:schemeClr val="dk1"/>
              </a:buClr>
              <a:buSzPct val="100000"/>
            </a:pPr>
            <a:r>
              <a:rPr lang="en-US" sz="2800" b="1" i="0" u="none" strike="noStrike" cap="none" dirty="0">
                <a:solidFill>
                  <a:schemeClr val="dk1"/>
                </a:solidFill>
                <a:ea typeface="Tahoma"/>
                <a:cs typeface="Tahoma"/>
                <a:sym typeface="Tahoma"/>
              </a:rPr>
              <a:t>Period</a:t>
            </a:r>
            <a:r>
              <a:rPr lang="en-US" sz="2800" b="0" i="0" u="none" strike="noStrike" cap="none" dirty="0">
                <a:solidFill>
                  <a:schemeClr val="dk1"/>
                </a:solidFill>
                <a:ea typeface="Tahoma"/>
                <a:cs typeface="Tahoma"/>
                <a:sym typeface="Tahoma"/>
              </a:rPr>
              <a:t>: duration of time </a:t>
            </a:r>
          </a:p>
          <a:p>
            <a:pPr marL="880571" lvl="1" indent="-457200">
              <a:lnSpc>
                <a:spcPct val="80000"/>
              </a:lnSpc>
              <a:spcBef>
                <a:spcPts val="496"/>
              </a:spcBef>
              <a:buClr>
                <a:schemeClr val="dk1"/>
              </a:buClr>
              <a:buSzPct val="100000"/>
            </a:pPr>
            <a:r>
              <a:rPr lang="en-US" sz="2400" b="0" i="0" u="none" strike="noStrike" cap="none" dirty="0">
                <a:solidFill>
                  <a:schemeClr val="dk1"/>
                </a:solidFill>
                <a:ea typeface="Tahoma"/>
                <a:cs typeface="Tahoma"/>
                <a:sym typeface="Tahoma"/>
              </a:rPr>
              <a:t>Example: The fall semester: Sep 6, 2022, through Dec 21,  2022. </a:t>
            </a:r>
          </a:p>
        </p:txBody>
      </p:sp>
      <p:pic>
        <p:nvPicPr>
          <p:cNvPr id="4" name="Picture 3">
            <a:extLst>
              <a:ext uri="{FF2B5EF4-FFF2-40B4-BE49-F238E27FC236}">
                <a16:creationId xmlns:a16="http://schemas.microsoft.com/office/drawing/2014/main" id="{9C1E4D72-4457-4C58-AD9C-227C632AC6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5818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5029200"/>
          </a:xfrm>
        </p:spPr>
        <p:txBody>
          <a:bodyPr>
            <a:normAutofit/>
          </a:bodyPr>
          <a:lstStyle/>
          <a:p>
            <a:pPr marL="457200" lvl="1" indent="0">
              <a:buNone/>
              <a:defRPr/>
            </a:pPr>
            <a:endParaRPr lang="en-GB" dirty="0"/>
          </a:p>
          <a:p>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168E2B47-82B5-4584-5FD8-E41A5DC926FE}"/>
              </a:ext>
            </a:extLst>
          </p:cNvPr>
          <p:cNvSpPr txBox="1"/>
          <p:nvPr/>
        </p:nvSpPr>
        <p:spPr>
          <a:xfrm>
            <a:off x="5715000" y="6476340"/>
            <a:ext cx="3107377" cy="276999"/>
          </a:xfrm>
          <a:prstGeom prst="rect">
            <a:avLst/>
          </a:prstGeom>
          <a:noFill/>
        </p:spPr>
        <p:txBody>
          <a:bodyPr wrap="square">
            <a:spAutoFit/>
          </a:bodyPr>
          <a:lstStyle/>
          <a:p>
            <a:r>
              <a:rPr lang="en-US" sz="1200" dirty="0"/>
              <a:t>Adopted from Coronel, Morris, Rob (2023)</a:t>
            </a:r>
            <a:r>
              <a:rPr lang="en-US" sz="1200" i="1" dirty="0"/>
              <a:t> </a:t>
            </a:r>
            <a:endParaRPr lang="en-US" sz="1200" dirty="0"/>
          </a:p>
        </p:txBody>
      </p:sp>
      <p:pic>
        <p:nvPicPr>
          <p:cNvPr id="6" name="Picture 5">
            <a:extLst>
              <a:ext uri="{FF2B5EF4-FFF2-40B4-BE49-F238E27FC236}">
                <a16:creationId xmlns:a16="http://schemas.microsoft.com/office/drawing/2014/main" id="{E8E7D7AD-39C4-5F25-4655-B604E980A0A7}"/>
              </a:ext>
            </a:extLst>
          </p:cNvPr>
          <p:cNvPicPr>
            <a:picLocks noChangeAspect="1"/>
          </p:cNvPicPr>
          <p:nvPr/>
        </p:nvPicPr>
        <p:blipFill>
          <a:blip r:embed="rId3"/>
          <a:stretch>
            <a:fillRect/>
          </a:stretch>
        </p:blipFill>
        <p:spPr>
          <a:xfrm>
            <a:off x="0" y="409336"/>
            <a:ext cx="9144000" cy="6039327"/>
          </a:xfrm>
          <a:prstGeom prst="rect">
            <a:avLst/>
          </a:prstGeom>
        </p:spPr>
      </p:pic>
    </p:spTree>
    <p:extLst>
      <p:ext uri="{BB962C8B-B14F-4D97-AF65-F5344CB8AC3E}">
        <p14:creationId xmlns:p14="http://schemas.microsoft.com/office/powerpoint/2010/main" val="3150186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27CA7-3822-472E-9EBA-E2B506001CE5}"/>
              </a:ext>
            </a:extLst>
          </p:cNvPr>
          <p:cNvSpPr>
            <a:spLocks noGrp="1"/>
          </p:cNvSpPr>
          <p:nvPr>
            <p:ph type="title"/>
          </p:nvPr>
        </p:nvSpPr>
        <p:spPr/>
        <p:txBody>
          <a:bodyPr/>
          <a:lstStyle/>
          <a:p>
            <a:r>
              <a:rPr lang="en-US" dirty="0"/>
              <a:t>Role-Playing Dimensions</a:t>
            </a:r>
          </a:p>
        </p:txBody>
      </p:sp>
      <p:sp>
        <p:nvSpPr>
          <p:cNvPr id="3" name="Text Placeholder 2">
            <a:extLst>
              <a:ext uri="{FF2B5EF4-FFF2-40B4-BE49-F238E27FC236}">
                <a16:creationId xmlns:a16="http://schemas.microsoft.com/office/drawing/2014/main" id="{72908C03-55F5-4B32-8950-D02B17901EF1}"/>
              </a:ext>
            </a:extLst>
          </p:cNvPr>
          <p:cNvSpPr>
            <a:spLocks noGrp="1"/>
          </p:cNvSpPr>
          <p:nvPr>
            <p:ph type="body" idx="1"/>
          </p:nvPr>
        </p:nvSpPr>
        <p:spPr>
          <a:xfrm>
            <a:off x="838200" y="1699847"/>
            <a:ext cx="7086600" cy="1881554"/>
          </a:xfrm>
        </p:spPr>
        <p:txBody>
          <a:bodyPr>
            <a:normAutofit fontScale="85000" lnSpcReduction="20000"/>
          </a:bodyPr>
          <a:lstStyle/>
          <a:p>
            <a:r>
              <a:rPr lang="en-US" dirty="0"/>
              <a:t>Fact table may need to refer to the same kind of dimension more than once, especially date dimensions/ grains</a:t>
            </a:r>
          </a:p>
          <a:p>
            <a:r>
              <a:rPr lang="en-US" dirty="0"/>
              <a:t>Consider putting multiple foreign keys to the dimension in the fact table.</a:t>
            </a:r>
          </a:p>
        </p:txBody>
      </p:sp>
      <p:pic>
        <p:nvPicPr>
          <p:cNvPr id="4" name="Picture 3">
            <a:extLst>
              <a:ext uri="{FF2B5EF4-FFF2-40B4-BE49-F238E27FC236}">
                <a16:creationId xmlns:a16="http://schemas.microsoft.com/office/drawing/2014/main" id="{ABA2500E-9258-4D09-B936-807E897137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CD64B4D7-6A26-4037-B8DB-016849EF8C66}"/>
              </a:ext>
            </a:extLst>
          </p:cNvPr>
          <p:cNvPicPr>
            <a:picLocks noChangeAspect="1"/>
          </p:cNvPicPr>
          <p:nvPr/>
        </p:nvPicPr>
        <p:blipFill>
          <a:blip r:embed="rId4"/>
          <a:stretch>
            <a:fillRect/>
          </a:stretch>
        </p:blipFill>
        <p:spPr>
          <a:xfrm>
            <a:off x="1638300" y="3559729"/>
            <a:ext cx="5867400" cy="3119805"/>
          </a:xfrm>
          <a:prstGeom prst="rect">
            <a:avLst/>
          </a:prstGeom>
        </p:spPr>
      </p:pic>
    </p:spTree>
    <p:extLst>
      <p:ext uri="{BB962C8B-B14F-4D97-AF65-F5344CB8AC3E}">
        <p14:creationId xmlns:p14="http://schemas.microsoft.com/office/powerpoint/2010/main" val="42615812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1150938" y="214313"/>
            <a:ext cx="7793037" cy="9286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Clr>
                <a:schemeClr val="dk2"/>
              </a:buClr>
              <a:buSzPts val="4400"/>
              <a:buFont typeface="Tahoma"/>
              <a:buNone/>
            </a:pPr>
            <a:r>
              <a:rPr lang="en-US" sz="4400" b="0" i="0" u="none" strike="noStrike" cap="none" dirty="0">
                <a:latin typeface="Tahoma"/>
                <a:ea typeface="Tahoma"/>
                <a:cs typeface="Tahoma"/>
                <a:sym typeface="Tahoma"/>
              </a:rPr>
              <a:t>Forms of time record</a:t>
            </a:r>
            <a:endParaRPr sz="4400" b="0" i="0" u="none" strike="noStrike" cap="none" dirty="0">
              <a:latin typeface="Tahoma"/>
              <a:ea typeface="Tahoma"/>
              <a:cs typeface="Tahoma"/>
              <a:sym typeface="Tahoma"/>
            </a:endParaRPr>
          </a:p>
        </p:txBody>
      </p:sp>
      <p:sp>
        <p:nvSpPr>
          <p:cNvPr id="188" name="Google Shape;188;p28"/>
          <p:cNvSpPr txBox="1">
            <a:spLocks noGrp="1"/>
          </p:cNvSpPr>
          <p:nvPr>
            <p:ph type="body" idx="1"/>
          </p:nvPr>
        </p:nvSpPr>
        <p:spPr>
          <a:xfrm>
            <a:off x="685800" y="1600200"/>
            <a:ext cx="8269288" cy="5043487"/>
          </a:xfrm>
          <a:prstGeom prst="rect">
            <a:avLst/>
          </a:prstGeom>
          <a:noFill/>
          <a:ln>
            <a:noFill/>
          </a:ln>
        </p:spPr>
        <p:txBody>
          <a:bodyPr spcFirstLastPara="1" wrap="square" lIns="91425" tIns="45700" rIns="91425" bIns="45700" anchor="t" anchorCtr="0">
            <a:noAutofit/>
          </a:bodyPr>
          <a:lstStyle/>
          <a:p>
            <a:pPr marL="23321" indent="0">
              <a:spcBef>
                <a:spcPts val="0"/>
              </a:spcBef>
              <a:buClr>
                <a:schemeClr val="dk1"/>
              </a:buClr>
              <a:buSzPct val="100000"/>
              <a:buNone/>
            </a:pPr>
            <a:r>
              <a:rPr lang="en-US" sz="2800" dirty="0">
                <a:hlinkClick r:id="rId3"/>
              </a:rPr>
              <a:t>Temporal: </a:t>
            </a:r>
            <a:r>
              <a:rPr lang="en-US" sz="2800" dirty="0"/>
              <a:t>Chronological time, sequence of time</a:t>
            </a:r>
          </a:p>
          <a:p>
            <a:pPr marL="23321" indent="0">
              <a:spcBef>
                <a:spcPts val="0"/>
              </a:spcBef>
              <a:buClr>
                <a:schemeClr val="dk1"/>
              </a:buClr>
              <a:buSzPct val="100000"/>
              <a:buNone/>
            </a:pPr>
            <a:endParaRPr lang="en-US" sz="2800" dirty="0"/>
          </a:p>
          <a:p>
            <a:pPr marL="23321" indent="0">
              <a:spcBef>
                <a:spcPts val="0"/>
              </a:spcBef>
              <a:buClr>
                <a:schemeClr val="dk1"/>
              </a:buClr>
              <a:buSzPct val="100000"/>
              <a:buNone/>
            </a:pPr>
            <a:r>
              <a:rPr lang="en-US" sz="2800" dirty="0">
                <a:hlinkClick r:id="rId4"/>
              </a:rPr>
              <a:t>Bitemporal: </a:t>
            </a:r>
            <a:r>
              <a:rPr lang="en-US" sz="2800" dirty="0"/>
              <a:t>Think of time as two dimensions</a:t>
            </a:r>
          </a:p>
          <a:p>
            <a:pPr marL="23321" indent="0">
              <a:spcBef>
                <a:spcPts val="0"/>
              </a:spcBef>
              <a:buClr>
                <a:schemeClr val="dk1"/>
              </a:buClr>
              <a:buSzPct val="100000"/>
              <a:buNone/>
            </a:pPr>
            <a:endParaRPr lang="en-US" sz="2960" b="1" i="0" u="none" strike="noStrike" cap="none" dirty="0">
              <a:solidFill>
                <a:schemeClr val="dk1"/>
              </a:solidFill>
              <a:ea typeface="Tahoma"/>
              <a:cs typeface="Tahoma"/>
              <a:sym typeface="Tahoma"/>
            </a:endParaRPr>
          </a:p>
          <a:p>
            <a:pPr marL="480521" indent="-457200">
              <a:spcBef>
                <a:spcPts val="0"/>
              </a:spcBef>
              <a:buClr>
                <a:schemeClr val="dk1"/>
              </a:buClr>
              <a:buSzPct val="100000"/>
            </a:pPr>
            <a:r>
              <a:rPr lang="en-US" sz="2960" b="1" i="0" u="none" strike="noStrike" cap="none" dirty="0">
                <a:solidFill>
                  <a:schemeClr val="dk1"/>
                </a:solidFill>
                <a:ea typeface="Tahoma"/>
                <a:cs typeface="Tahoma"/>
                <a:sym typeface="Tahoma"/>
              </a:rPr>
              <a:t>Valid time: </a:t>
            </a:r>
            <a:r>
              <a:rPr lang="en-US" sz="2960" b="0" i="0" u="none" strike="noStrike" cap="none" dirty="0">
                <a:solidFill>
                  <a:schemeClr val="dk1"/>
                </a:solidFill>
                <a:ea typeface="Tahoma"/>
                <a:cs typeface="Tahoma"/>
                <a:sym typeface="Tahoma"/>
              </a:rPr>
              <a:t>when a fact was true in the real world (typically instant or period)</a:t>
            </a:r>
            <a:endParaRPr dirty="0"/>
          </a:p>
          <a:p>
            <a:pPr marL="480521" indent="-457200">
              <a:spcBef>
                <a:spcPts val="592"/>
              </a:spcBef>
              <a:buClr>
                <a:schemeClr val="dk1"/>
              </a:buClr>
              <a:buSzPct val="100000"/>
            </a:pPr>
            <a:r>
              <a:rPr lang="en-US" sz="2960" b="1" i="0" u="none" strike="noStrike" cap="none" dirty="0">
                <a:solidFill>
                  <a:schemeClr val="dk1"/>
                </a:solidFill>
                <a:ea typeface="Tahoma"/>
                <a:cs typeface="Tahoma"/>
                <a:sym typeface="Tahoma"/>
              </a:rPr>
              <a:t>Transaction time: </a:t>
            </a:r>
            <a:r>
              <a:rPr lang="en-US" sz="2960" b="0" i="0" u="none" strike="noStrike" cap="none" dirty="0">
                <a:solidFill>
                  <a:schemeClr val="dk1"/>
                </a:solidFill>
                <a:ea typeface="Tahoma"/>
                <a:cs typeface="Tahoma"/>
                <a:sym typeface="Tahoma"/>
              </a:rPr>
              <a:t>when a fact was stored in the database (typically instant or period)</a:t>
            </a:r>
          </a:p>
          <a:p>
            <a:pPr marL="480521" indent="-457200">
              <a:spcBef>
                <a:spcPts val="592"/>
              </a:spcBef>
              <a:buClr>
                <a:schemeClr val="dk1"/>
              </a:buClr>
              <a:buSzPct val="100000"/>
            </a:pPr>
            <a:endParaRPr lang="en-US" sz="2960" b="0" i="0" u="none" strike="noStrike" cap="none" dirty="0">
              <a:solidFill>
                <a:schemeClr val="dk1"/>
              </a:solidFill>
              <a:ea typeface="Tahoma"/>
              <a:cs typeface="Tahoma"/>
              <a:sym typeface="Tahoma"/>
            </a:endParaRPr>
          </a:p>
          <a:p>
            <a:pPr marL="23321" indent="0">
              <a:spcBef>
                <a:spcPts val="592"/>
              </a:spcBef>
              <a:buClr>
                <a:schemeClr val="dk1"/>
              </a:buClr>
              <a:buSzPct val="100000"/>
              <a:buNone/>
            </a:pPr>
            <a:r>
              <a:rPr lang="en-US" sz="2960" dirty="0">
                <a:solidFill>
                  <a:schemeClr val="dk1"/>
                </a:solidFill>
                <a:ea typeface="Tahoma"/>
                <a:cs typeface="Tahoma"/>
                <a:sym typeface="Tahoma"/>
              </a:rPr>
              <a:t>You registered for class which starts on 9/6/2022, the transaction time was 8/30/2022</a:t>
            </a:r>
          </a:p>
        </p:txBody>
      </p:sp>
      <p:pic>
        <p:nvPicPr>
          <p:cNvPr id="4" name="Picture 3">
            <a:extLst>
              <a:ext uri="{FF2B5EF4-FFF2-40B4-BE49-F238E27FC236}">
                <a16:creationId xmlns:a16="http://schemas.microsoft.com/office/drawing/2014/main" id="{43A2E610-E408-4954-9D7D-298E5B120E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0304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a:spLocks noGrp="1"/>
          </p:cNvSpPr>
          <p:nvPr>
            <p:ph type="title"/>
          </p:nvPr>
        </p:nvSpPr>
        <p:spPr>
          <a:xfrm>
            <a:off x="76199" y="1616481"/>
            <a:ext cx="2514600" cy="1905000"/>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Clr>
                <a:schemeClr val="dk2"/>
              </a:buClr>
              <a:buSzPts val="4400"/>
              <a:buFont typeface="Tahoma"/>
              <a:buNone/>
            </a:pPr>
            <a:r>
              <a:rPr lang="en-US" sz="4000" b="0" i="0" u="none" strike="noStrike" cap="none" dirty="0">
                <a:ea typeface="Tahoma"/>
                <a:cs typeface="Tahoma"/>
                <a:sym typeface="Tahoma"/>
              </a:rPr>
              <a:t>Bitemporal </a:t>
            </a:r>
            <a:br>
              <a:rPr lang="en-US" sz="4000" b="0" i="0" u="none" strike="noStrike" cap="none" dirty="0">
                <a:ea typeface="Tahoma"/>
                <a:cs typeface="Tahoma"/>
                <a:sym typeface="Tahoma"/>
              </a:rPr>
            </a:br>
            <a:r>
              <a:rPr lang="en-US" sz="4000" b="0" i="0" u="none" strike="noStrike" cap="none" dirty="0">
                <a:ea typeface="Tahoma"/>
                <a:cs typeface="Tahoma"/>
                <a:sym typeface="Tahoma"/>
              </a:rPr>
              <a:t>Design</a:t>
            </a:r>
            <a:endParaRPr sz="4000" b="0" i="0" u="none" strike="noStrike" cap="none" dirty="0">
              <a:ea typeface="Tahoma"/>
              <a:cs typeface="Tahoma"/>
              <a:sym typeface="Tahoma"/>
            </a:endParaRPr>
          </a:p>
        </p:txBody>
      </p:sp>
      <p:pic>
        <p:nvPicPr>
          <p:cNvPr id="4" name="Picture 3">
            <a:extLst>
              <a:ext uri="{FF2B5EF4-FFF2-40B4-BE49-F238E27FC236}">
                <a16:creationId xmlns:a16="http://schemas.microsoft.com/office/drawing/2014/main" id="{8F49415E-2447-4AC1-9A66-D1F4089F2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76462876-B04F-0FC9-20BA-4F37D14034AF}"/>
              </a:ext>
            </a:extLst>
          </p:cNvPr>
          <p:cNvPicPr>
            <a:picLocks noChangeAspect="1"/>
          </p:cNvPicPr>
          <p:nvPr/>
        </p:nvPicPr>
        <p:blipFill>
          <a:blip r:embed="rId4"/>
          <a:stretch>
            <a:fillRect/>
          </a:stretch>
        </p:blipFill>
        <p:spPr>
          <a:xfrm>
            <a:off x="2590799" y="74194"/>
            <a:ext cx="6372511" cy="5167325"/>
          </a:xfrm>
          <a:prstGeom prst="rect">
            <a:avLst/>
          </a:prstGeom>
        </p:spPr>
      </p:pic>
      <p:sp>
        <p:nvSpPr>
          <p:cNvPr id="14" name="TextBox 13">
            <a:extLst>
              <a:ext uri="{FF2B5EF4-FFF2-40B4-BE49-F238E27FC236}">
                <a16:creationId xmlns:a16="http://schemas.microsoft.com/office/drawing/2014/main" id="{841F0657-E9AC-1CD3-6DA7-53F4EBFC6737}"/>
              </a:ext>
            </a:extLst>
          </p:cNvPr>
          <p:cNvSpPr txBox="1"/>
          <p:nvPr/>
        </p:nvSpPr>
        <p:spPr>
          <a:xfrm>
            <a:off x="1225216" y="5261333"/>
            <a:ext cx="3402932" cy="1600438"/>
          </a:xfrm>
          <a:prstGeom prst="rect">
            <a:avLst/>
          </a:prstGeom>
          <a:noFill/>
        </p:spPr>
        <p:txBody>
          <a:bodyPr wrap="square">
            <a:spAutoFit/>
          </a:bodyPr>
          <a:lstStyle/>
          <a:p>
            <a:pPr algn="l"/>
            <a:r>
              <a:rPr lang="en-US" sz="1400" b="1" i="0" dirty="0" err="1">
                <a:solidFill>
                  <a:srgbClr val="000000"/>
                </a:solidFill>
                <a:effectLst/>
              </a:rPr>
              <a:t>RolePlaying</a:t>
            </a:r>
            <a:r>
              <a:rPr lang="en-US" sz="1400" b="1" i="0" dirty="0">
                <a:solidFill>
                  <a:srgbClr val="000000"/>
                </a:solidFill>
                <a:effectLst/>
              </a:rPr>
              <a:t>:</a:t>
            </a:r>
          </a:p>
          <a:p>
            <a:pPr marL="285750" indent="-285750" algn="l">
              <a:buFont typeface="Arial" panose="020B0604020202020204" pitchFamily="34" charset="0"/>
              <a:buChar char="•"/>
            </a:pPr>
            <a:r>
              <a:rPr lang="en-US" sz="1400" b="0" i="0" dirty="0" err="1">
                <a:solidFill>
                  <a:srgbClr val="000000"/>
                </a:solidFill>
                <a:effectLst/>
              </a:rPr>
              <a:t>DepartureAirportDim</a:t>
            </a:r>
            <a:r>
              <a:rPr lang="en-US" sz="1400" b="0" i="0" dirty="0">
                <a:solidFill>
                  <a:srgbClr val="000000"/>
                </a:solidFill>
                <a:effectLst/>
              </a:rPr>
              <a:t>, </a:t>
            </a:r>
            <a:r>
              <a:rPr lang="en-US" sz="1400" b="0" i="0" dirty="0" err="1">
                <a:solidFill>
                  <a:srgbClr val="000000"/>
                </a:solidFill>
                <a:effectLst/>
              </a:rPr>
              <a:t>ArivalAirPortDim</a:t>
            </a:r>
            <a:endParaRPr lang="en-US" sz="1400" dirty="0">
              <a:solidFill>
                <a:srgbClr val="000000"/>
              </a:solidFill>
            </a:endParaRPr>
          </a:p>
          <a:p>
            <a:pPr marL="285750" indent="-285750" algn="l">
              <a:buFont typeface="Arial" panose="020B0604020202020204" pitchFamily="34" charset="0"/>
              <a:buChar char="•"/>
            </a:pPr>
            <a:r>
              <a:rPr lang="en-US" sz="1400" b="0" i="0" dirty="0" err="1">
                <a:solidFill>
                  <a:srgbClr val="000000"/>
                </a:solidFill>
                <a:effectLst/>
              </a:rPr>
              <a:t>BookingDateTime</a:t>
            </a:r>
            <a:r>
              <a:rPr lang="en-US" sz="1400" b="0" i="0" dirty="0">
                <a:solidFill>
                  <a:srgbClr val="000000"/>
                </a:solidFill>
                <a:effectLst/>
              </a:rPr>
              <a:t>, </a:t>
            </a:r>
            <a:r>
              <a:rPr lang="en-US" sz="1400" b="0" i="0" dirty="0" err="1">
                <a:solidFill>
                  <a:srgbClr val="000000"/>
                </a:solidFill>
                <a:effectLst/>
              </a:rPr>
              <a:t>FlightDepartureDateTime</a:t>
            </a:r>
            <a:r>
              <a:rPr lang="en-US" sz="1400" b="0" i="0" dirty="0">
                <a:solidFill>
                  <a:srgbClr val="000000"/>
                </a:solidFill>
                <a:effectLst/>
              </a:rPr>
              <a:t>, </a:t>
            </a:r>
            <a:r>
              <a:rPr lang="en-US" sz="1400" b="0" i="0" dirty="0" err="1">
                <a:solidFill>
                  <a:srgbClr val="000000"/>
                </a:solidFill>
                <a:effectLst/>
              </a:rPr>
              <a:t>FlightArivalDateTime</a:t>
            </a:r>
            <a:endParaRPr lang="en-US" sz="1400" dirty="0">
              <a:solidFill>
                <a:srgbClr val="000000"/>
              </a:solidFill>
            </a:endParaRPr>
          </a:p>
          <a:p>
            <a:pPr marL="285750" indent="-285750" algn="l">
              <a:buFont typeface="Arial" panose="020B0604020202020204" pitchFamily="34" charset="0"/>
              <a:buChar char="•"/>
            </a:pPr>
            <a:r>
              <a:rPr lang="en-US" sz="1400" b="0" i="0" dirty="0" err="1">
                <a:solidFill>
                  <a:srgbClr val="000000"/>
                </a:solidFill>
                <a:effectLst/>
              </a:rPr>
              <a:t>FlightActualArivalDateTime</a:t>
            </a:r>
            <a:r>
              <a:rPr lang="en-US" sz="1400" b="0" i="0" dirty="0">
                <a:solidFill>
                  <a:srgbClr val="000000"/>
                </a:solidFill>
                <a:effectLst/>
              </a:rPr>
              <a:t>, </a:t>
            </a:r>
            <a:r>
              <a:rPr lang="en-US" sz="1400" b="0" i="0" dirty="0" err="1">
                <a:solidFill>
                  <a:srgbClr val="000000"/>
                </a:solidFill>
                <a:effectLst/>
              </a:rPr>
              <a:t>FlightActualDepartureDateTime</a:t>
            </a:r>
            <a:endParaRPr lang="en-US" sz="1400" b="0" i="0" dirty="0">
              <a:solidFill>
                <a:srgbClr val="000000"/>
              </a:solidFill>
              <a:effectLst/>
            </a:endParaRPr>
          </a:p>
        </p:txBody>
      </p:sp>
      <p:sp>
        <p:nvSpPr>
          <p:cNvPr id="16" name="TextBox 15">
            <a:extLst>
              <a:ext uri="{FF2B5EF4-FFF2-40B4-BE49-F238E27FC236}">
                <a16:creationId xmlns:a16="http://schemas.microsoft.com/office/drawing/2014/main" id="{6ADD8596-71F9-8A27-AF7F-E26ECD6D716C}"/>
              </a:ext>
            </a:extLst>
          </p:cNvPr>
          <p:cNvSpPr txBox="1"/>
          <p:nvPr/>
        </p:nvSpPr>
        <p:spPr>
          <a:xfrm>
            <a:off x="5969669" y="5257562"/>
            <a:ext cx="3124200" cy="1600438"/>
          </a:xfrm>
          <a:prstGeom prst="rect">
            <a:avLst/>
          </a:prstGeom>
          <a:noFill/>
        </p:spPr>
        <p:txBody>
          <a:bodyPr wrap="square">
            <a:spAutoFit/>
          </a:bodyPr>
          <a:lstStyle/>
          <a:p>
            <a:pPr algn="l"/>
            <a:r>
              <a:rPr lang="en-US" sz="1400" b="1" i="0" dirty="0">
                <a:solidFill>
                  <a:srgbClr val="000000"/>
                </a:solidFill>
                <a:effectLst/>
                <a:latin typeface="Helvetica" panose="020B0604020202020204" pitchFamily="34" charset="0"/>
              </a:rPr>
              <a:t>Bitemporal:</a:t>
            </a:r>
          </a:p>
          <a:p>
            <a:pPr marL="285750" indent="-285750" algn="l">
              <a:buFont typeface="Arial" panose="020B0604020202020204" pitchFamily="34" charset="0"/>
              <a:buChar char="•"/>
            </a:pPr>
            <a:r>
              <a:rPr lang="en-US" sz="1400" b="0" i="0" dirty="0" err="1">
                <a:solidFill>
                  <a:srgbClr val="000000"/>
                </a:solidFill>
                <a:effectLst/>
                <a:latin typeface="Helvetica" panose="020B0604020202020204" pitchFamily="34" charset="0"/>
              </a:rPr>
              <a:t>BookingDateTime</a:t>
            </a:r>
            <a:r>
              <a:rPr lang="en-US" sz="1400" b="0" i="0" dirty="0">
                <a:solidFill>
                  <a:srgbClr val="000000"/>
                </a:solidFill>
                <a:effectLst/>
                <a:latin typeface="Helvetica" panose="020B0604020202020204" pitchFamily="34" charset="0"/>
              </a:rPr>
              <a:t>, </a:t>
            </a:r>
            <a:r>
              <a:rPr lang="en-US" sz="1400" b="0" i="0" dirty="0" err="1">
                <a:solidFill>
                  <a:srgbClr val="000000"/>
                </a:solidFill>
                <a:effectLst/>
                <a:latin typeface="Helvetica" panose="020B0604020202020204" pitchFamily="34" charset="0"/>
              </a:rPr>
              <a:t>BookingTransactionDateTime</a:t>
            </a:r>
            <a:endParaRPr lang="en-US" sz="1400" dirty="0">
              <a:solidFill>
                <a:srgbClr val="000000"/>
              </a:solidFill>
              <a:latin typeface="Helvetica" panose="020B0604020202020204" pitchFamily="34" charset="0"/>
            </a:endParaRPr>
          </a:p>
          <a:p>
            <a:pPr marL="285750" indent="-285750" algn="l">
              <a:buFont typeface="Arial" panose="020B0604020202020204" pitchFamily="34" charset="0"/>
              <a:buChar char="•"/>
            </a:pPr>
            <a:r>
              <a:rPr lang="en-US" sz="1400" b="0" i="0" dirty="0" err="1">
                <a:solidFill>
                  <a:srgbClr val="000000"/>
                </a:solidFill>
                <a:effectLst/>
                <a:latin typeface="Helvetica" panose="020B0604020202020204" pitchFamily="34" charset="0"/>
              </a:rPr>
              <a:t>FlightDepartureDateTime</a:t>
            </a:r>
            <a:r>
              <a:rPr lang="en-US" sz="1400" b="0" i="0" dirty="0">
                <a:solidFill>
                  <a:srgbClr val="000000"/>
                </a:solidFill>
                <a:effectLst/>
                <a:latin typeface="Helvetica" panose="020B0604020202020204" pitchFamily="34" charset="0"/>
              </a:rPr>
              <a:t>, </a:t>
            </a:r>
            <a:r>
              <a:rPr lang="en-US" sz="1400" b="0" i="0" dirty="0" err="1">
                <a:solidFill>
                  <a:srgbClr val="000000"/>
                </a:solidFill>
                <a:effectLst/>
                <a:latin typeface="Helvetica" panose="020B0604020202020204" pitchFamily="34" charset="0"/>
              </a:rPr>
              <a:t>FlightActualDepartureDateTime</a:t>
            </a:r>
            <a:endParaRPr lang="en-US" sz="1400" dirty="0">
              <a:solidFill>
                <a:srgbClr val="000000"/>
              </a:solidFill>
              <a:latin typeface="Helvetica" panose="020B0604020202020204" pitchFamily="34" charset="0"/>
            </a:endParaRPr>
          </a:p>
          <a:p>
            <a:pPr marL="285750" indent="-285750" algn="l">
              <a:buFont typeface="Arial" panose="020B0604020202020204" pitchFamily="34" charset="0"/>
              <a:buChar char="•"/>
            </a:pPr>
            <a:r>
              <a:rPr lang="en-US" sz="1400" b="0" i="0" dirty="0" err="1">
                <a:solidFill>
                  <a:srgbClr val="000000"/>
                </a:solidFill>
                <a:effectLst/>
                <a:latin typeface="Helvetica" panose="020B0604020202020204" pitchFamily="34" charset="0"/>
              </a:rPr>
              <a:t>FlightArivalDateTime</a:t>
            </a:r>
            <a:r>
              <a:rPr lang="en-US" sz="1400" b="0" i="0" dirty="0">
                <a:solidFill>
                  <a:srgbClr val="000000"/>
                </a:solidFill>
                <a:effectLst/>
                <a:latin typeface="Helvetica" panose="020B0604020202020204" pitchFamily="34" charset="0"/>
              </a:rPr>
              <a:t>, </a:t>
            </a:r>
            <a:r>
              <a:rPr lang="en-US" sz="1400" b="0" i="0" dirty="0" err="1">
                <a:solidFill>
                  <a:srgbClr val="000000"/>
                </a:solidFill>
                <a:effectLst/>
                <a:latin typeface="Helvetica" panose="020B0604020202020204" pitchFamily="34" charset="0"/>
              </a:rPr>
              <a:t>FlightActualArivalDateTime</a:t>
            </a:r>
            <a:endParaRPr lang="en-US" sz="1400" b="0" i="0" dirty="0">
              <a:solidFill>
                <a:srgbClr val="000000"/>
              </a:solidFill>
              <a:effectLst/>
              <a:latin typeface="Helvetica" panose="020B0604020202020204" pitchFamily="34" charset="0"/>
            </a:endParaRPr>
          </a:p>
        </p:txBody>
      </p:sp>
    </p:spTree>
    <p:extLst>
      <p:ext uri="{BB962C8B-B14F-4D97-AF65-F5344CB8AC3E}">
        <p14:creationId xmlns:p14="http://schemas.microsoft.com/office/powerpoint/2010/main" val="28283329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a:spLocks noGrp="1"/>
          </p:cNvSpPr>
          <p:nvPr>
            <p:ph type="title"/>
          </p:nvPr>
        </p:nvSpPr>
        <p:spPr>
          <a:xfrm>
            <a:off x="451184" y="382259"/>
            <a:ext cx="8486775" cy="731009"/>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Clr>
                <a:schemeClr val="dk2"/>
              </a:buClr>
              <a:buSzPts val="4400"/>
              <a:buFont typeface="Tahoma"/>
              <a:buNone/>
            </a:pPr>
            <a:r>
              <a:rPr lang="en-US" sz="4400" b="0" i="0" u="none" strike="noStrike" cap="none" dirty="0">
                <a:ea typeface="Tahoma"/>
                <a:cs typeface="Tahoma"/>
                <a:sym typeface="Tahoma"/>
              </a:rPr>
              <a:t>Bitemporal Design</a:t>
            </a:r>
            <a:endParaRPr sz="4400" b="0" i="0" u="none" strike="noStrike" cap="none" dirty="0">
              <a:ea typeface="Tahoma"/>
              <a:cs typeface="Tahoma"/>
              <a:sym typeface="Tahoma"/>
            </a:endParaRPr>
          </a:p>
        </p:txBody>
      </p:sp>
      <p:pic>
        <p:nvPicPr>
          <p:cNvPr id="4" name="Picture 3">
            <a:extLst>
              <a:ext uri="{FF2B5EF4-FFF2-40B4-BE49-F238E27FC236}">
                <a16:creationId xmlns:a16="http://schemas.microsoft.com/office/drawing/2014/main" id="{8F49415E-2447-4AC1-9A66-D1F4089F2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a:extLst>
              <a:ext uri="{FF2B5EF4-FFF2-40B4-BE49-F238E27FC236}">
                <a16:creationId xmlns:a16="http://schemas.microsoft.com/office/drawing/2014/main" id="{DBE568DE-7582-49E8-1380-57ACDE78EF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1" y="2133600"/>
            <a:ext cx="5047755" cy="41509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C55F5B3-A3C5-112C-DEA3-3EFBC11B1778}"/>
              </a:ext>
            </a:extLst>
          </p:cNvPr>
          <p:cNvPicPr>
            <a:picLocks noChangeAspect="1"/>
          </p:cNvPicPr>
          <p:nvPr/>
        </p:nvPicPr>
        <p:blipFill>
          <a:blip r:embed="rId5"/>
          <a:stretch>
            <a:fillRect/>
          </a:stretch>
        </p:blipFill>
        <p:spPr>
          <a:xfrm>
            <a:off x="5437121" y="1682275"/>
            <a:ext cx="3474770" cy="1300856"/>
          </a:xfrm>
          <a:prstGeom prst="rect">
            <a:avLst/>
          </a:prstGeom>
        </p:spPr>
      </p:pic>
      <p:sp>
        <p:nvSpPr>
          <p:cNvPr id="8" name="TextBox 7">
            <a:extLst>
              <a:ext uri="{FF2B5EF4-FFF2-40B4-BE49-F238E27FC236}">
                <a16:creationId xmlns:a16="http://schemas.microsoft.com/office/drawing/2014/main" id="{7D858FA5-243E-1694-7C12-F48EF32E88A3}"/>
              </a:ext>
            </a:extLst>
          </p:cNvPr>
          <p:cNvSpPr txBox="1"/>
          <p:nvPr/>
        </p:nvSpPr>
        <p:spPr>
          <a:xfrm>
            <a:off x="304800" y="6488668"/>
            <a:ext cx="6248400" cy="369332"/>
          </a:xfrm>
          <a:prstGeom prst="rect">
            <a:avLst/>
          </a:prstGeom>
          <a:noFill/>
        </p:spPr>
        <p:txBody>
          <a:bodyPr wrap="square">
            <a:spAutoFit/>
          </a:bodyPr>
          <a:lstStyle/>
          <a:p>
            <a:r>
              <a:rPr lang="en-US" dirty="0"/>
              <a:t>https://martinfowler.com/articles/bitemporal-history.html</a:t>
            </a:r>
          </a:p>
        </p:txBody>
      </p:sp>
      <p:pic>
        <p:nvPicPr>
          <p:cNvPr id="10" name="Picture 9">
            <a:extLst>
              <a:ext uri="{FF2B5EF4-FFF2-40B4-BE49-F238E27FC236}">
                <a16:creationId xmlns:a16="http://schemas.microsoft.com/office/drawing/2014/main" id="{2B597F60-3AF5-FC07-117A-2042128D70A1}"/>
              </a:ext>
            </a:extLst>
          </p:cNvPr>
          <p:cNvPicPr>
            <a:picLocks noChangeAspect="1"/>
          </p:cNvPicPr>
          <p:nvPr/>
        </p:nvPicPr>
        <p:blipFill>
          <a:blip r:embed="rId6"/>
          <a:stretch>
            <a:fillRect/>
          </a:stretch>
        </p:blipFill>
        <p:spPr>
          <a:xfrm>
            <a:off x="5439664" y="3892059"/>
            <a:ext cx="3313432" cy="1766083"/>
          </a:xfrm>
          <a:prstGeom prst="rect">
            <a:avLst/>
          </a:prstGeom>
        </p:spPr>
      </p:pic>
      <p:sp>
        <p:nvSpPr>
          <p:cNvPr id="12" name="TextBox 11">
            <a:extLst>
              <a:ext uri="{FF2B5EF4-FFF2-40B4-BE49-F238E27FC236}">
                <a16:creationId xmlns:a16="http://schemas.microsoft.com/office/drawing/2014/main" id="{B24F58F5-39D0-0AF2-11C9-5369CE1F4882}"/>
              </a:ext>
            </a:extLst>
          </p:cNvPr>
          <p:cNvSpPr txBox="1"/>
          <p:nvPr/>
        </p:nvSpPr>
        <p:spPr>
          <a:xfrm>
            <a:off x="5333999" y="3070663"/>
            <a:ext cx="3657600" cy="646331"/>
          </a:xfrm>
          <a:prstGeom prst="rect">
            <a:avLst/>
          </a:prstGeom>
          <a:noFill/>
        </p:spPr>
        <p:txBody>
          <a:bodyPr wrap="square">
            <a:spAutoFit/>
          </a:bodyPr>
          <a:lstStyle/>
          <a:p>
            <a:pPr algn="l" fontAlgn="base"/>
            <a:r>
              <a:rPr lang="en-US" sz="1200" b="0" i="0" dirty="0">
                <a:solidFill>
                  <a:srgbClr val="303633"/>
                </a:solidFill>
                <a:effectLst/>
                <a:latin typeface="Lora" pitchFamily="2" charset="0"/>
              </a:rPr>
              <a:t>April 5: Sorry, there was a typo in our previous email. Sally's raise on Feb 15 was to $6400. Sorry for the inconvenience.</a:t>
            </a:r>
          </a:p>
        </p:txBody>
      </p:sp>
      <p:pic>
        <p:nvPicPr>
          <p:cNvPr id="3" name="Picture 2">
            <a:extLst>
              <a:ext uri="{FF2B5EF4-FFF2-40B4-BE49-F238E27FC236}">
                <a16:creationId xmlns:a16="http://schemas.microsoft.com/office/drawing/2014/main" id="{19331ECC-94B4-EA1A-49CB-A19D9C93E1FE}"/>
              </a:ext>
            </a:extLst>
          </p:cNvPr>
          <p:cNvPicPr>
            <a:picLocks noChangeAspect="1"/>
          </p:cNvPicPr>
          <p:nvPr/>
        </p:nvPicPr>
        <p:blipFill>
          <a:blip r:embed="rId7"/>
          <a:stretch>
            <a:fillRect/>
          </a:stretch>
        </p:blipFill>
        <p:spPr>
          <a:xfrm>
            <a:off x="4024324" y="1671958"/>
            <a:ext cx="1242753" cy="1229740"/>
          </a:xfrm>
          <a:prstGeom prst="rect">
            <a:avLst/>
          </a:prstGeom>
        </p:spPr>
      </p:pic>
    </p:spTree>
    <p:extLst>
      <p:ext uri="{BB962C8B-B14F-4D97-AF65-F5344CB8AC3E}">
        <p14:creationId xmlns:p14="http://schemas.microsoft.com/office/powerpoint/2010/main" val="14861600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a:spLocks noGrp="1"/>
          </p:cNvSpPr>
          <p:nvPr>
            <p:ph type="title"/>
          </p:nvPr>
        </p:nvSpPr>
        <p:spPr>
          <a:xfrm>
            <a:off x="457200" y="214313"/>
            <a:ext cx="8486775" cy="11572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Clr>
                <a:schemeClr val="dk2"/>
              </a:buClr>
              <a:buSzPts val="4400"/>
              <a:buFont typeface="Tahoma"/>
              <a:buNone/>
            </a:pPr>
            <a:r>
              <a:rPr lang="en-US" sz="4400" b="0" i="0" u="none" strike="noStrike" cap="none" dirty="0">
                <a:ea typeface="Tahoma"/>
                <a:cs typeface="Tahoma"/>
                <a:sym typeface="Tahoma"/>
              </a:rPr>
              <a:t>Assertions referring to Time</a:t>
            </a:r>
            <a:endParaRPr sz="4400" b="0" i="0" u="none" strike="noStrike" cap="none" dirty="0">
              <a:ea typeface="Tahoma"/>
              <a:cs typeface="Tahoma"/>
              <a:sym typeface="Tahoma"/>
            </a:endParaRPr>
          </a:p>
        </p:txBody>
      </p:sp>
      <p:sp>
        <p:nvSpPr>
          <p:cNvPr id="194" name="Google Shape;194;p29"/>
          <p:cNvSpPr txBox="1">
            <a:spLocks noGrp="1"/>
          </p:cNvSpPr>
          <p:nvPr>
            <p:ph type="body" idx="1"/>
          </p:nvPr>
        </p:nvSpPr>
        <p:spPr>
          <a:xfrm>
            <a:off x="762000" y="2017713"/>
            <a:ext cx="8193088" cy="4114800"/>
          </a:xfrm>
          <a:prstGeom prst="rect">
            <a:avLst/>
          </a:prstGeom>
          <a:noFill/>
          <a:ln>
            <a:noFill/>
          </a:ln>
        </p:spPr>
        <p:txBody>
          <a:bodyPr spcFirstLastPara="1" wrap="square" lIns="91425" tIns="45700" rIns="91425" bIns="45700" anchor="t" anchorCtr="0">
            <a:noAutofit/>
          </a:bodyPr>
          <a:lstStyle/>
          <a:p>
            <a:pPr marL="480521" indent="-457200">
              <a:spcBef>
                <a:spcPts val="0"/>
              </a:spcBef>
              <a:buClr>
                <a:schemeClr val="dk1"/>
              </a:buClr>
              <a:buSzPct val="100000"/>
            </a:pPr>
            <a:r>
              <a:rPr lang="en-US" sz="3200" b="1" i="0" u="none" strike="noStrike" cap="none" dirty="0">
                <a:solidFill>
                  <a:schemeClr val="dk1"/>
                </a:solidFill>
                <a:ea typeface="Tahoma"/>
                <a:cs typeface="Tahoma"/>
                <a:sym typeface="Tahoma"/>
              </a:rPr>
              <a:t>Current: </a:t>
            </a:r>
            <a:r>
              <a:rPr lang="en-US" dirty="0">
                <a:solidFill>
                  <a:schemeClr val="dk1"/>
                </a:solidFill>
                <a:ea typeface="Tahoma"/>
                <a:cs typeface="Tahoma"/>
                <a:sym typeface="Tahoma"/>
              </a:rPr>
              <a:t>S</a:t>
            </a:r>
            <a:r>
              <a:rPr lang="en-US" sz="3200" b="0" i="0" u="none" strike="noStrike" cap="none" dirty="0">
                <a:solidFill>
                  <a:schemeClr val="dk1"/>
                </a:solidFill>
                <a:ea typeface="Tahoma"/>
                <a:cs typeface="Tahoma"/>
                <a:sym typeface="Tahoma"/>
              </a:rPr>
              <a:t>how me the data the way it looks from stand-point of today</a:t>
            </a:r>
            <a:endParaRPr dirty="0"/>
          </a:p>
          <a:p>
            <a:pPr marL="480521" indent="-457200">
              <a:spcBef>
                <a:spcPts val="640"/>
              </a:spcBef>
              <a:buClr>
                <a:schemeClr val="dk1"/>
              </a:buClr>
              <a:buSzPct val="100000"/>
            </a:pPr>
            <a:r>
              <a:rPr lang="en-US" sz="3200" b="1" i="0" u="none" strike="noStrike" cap="none" dirty="0">
                <a:solidFill>
                  <a:schemeClr val="dk1"/>
                </a:solidFill>
                <a:ea typeface="Tahoma"/>
                <a:cs typeface="Tahoma"/>
                <a:sym typeface="Tahoma"/>
              </a:rPr>
              <a:t>Historical: </a:t>
            </a:r>
            <a:r>
              <a:rPr lang="en-US" sz="3200" b="0" i="0" u="none" strike="noStrike" cap="none" dirty="0">
                <a:solidFill>
                  <a:schemeClr val="dk1"/>
                </a:solidFill>
                <a:ea typeface="Tahoma"/>
                <a:cs typeface="Tahoma"/>
                <a:sym typeface="Tahoma"/>
              </a:rPr>
              <a:t>data as recorded at a specific time</a:t>
            </a:r>
            <a:endParaRPr dirty="0"/>
          </a:p>
          <a:p>
            <a:pPr marL="480521" indent="-457200">
              <a:spcBef>
                <a:spcPts val="640"/>
              </a:spcBef>
              <a:buClr>
                <a:schemeClr val="dk1"/>
              </a:buClr>
              <a:buSzPct val="100000"/>
            </a:pPr>
            <a:r>
              <a:rPr lang="en-US" sz="3200" b="1" i="0" u="none" strike="noStrike" cap="none" dirty="0">
                <a:solidFill>
                  <a:schemeClr val="dk1"/>
                </a:solidFill>
                <a:ea typeface="Tahoma"/>
                <a:cs typeface="Tahoma"/>
                <a:sym typeface="Tahoma"/>
              </a:rPr>
              <a:t>Non-Temporal: </a:t>
            </a:r>
            <a:r>
              <a:rPr lang="en-US" sz="3200" b="0" i="0" u="none" strike="noStrike" cap="none" dirty="0">
                <a:solidFill>
                  <a:schemeClr val="dk1"/>
                </a:solidFill>
                <a:ea typeface="Tahoma"/>
                <a:cs typeface="Tahoma"/>
                <a:sym typeface="Tahoma"/>
              </a:rPr>
              <a:t>ignoring time and changes over time</a:t>
            </a:r>
            <a:endParaRPr dirty="0"/>
          </a:p>
        </p:txBody>
      </p:sp>
      <p:pic>
        <p:nvPicPr>
          <p:cNvPr id="4" name="Picture 3">
            <a:extLst>
              <a:ext uri="{FF2B5EF4-FFF2-40B4-BE49-F238E27FC236}">
                <a16:creationId xmlns:a16="http://schemas.microsoft.com/office/drawing/2014/main" id="{8F49415E-2447-4AC1-9A66-D1F4089F2E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71924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a:spLocks noGrp="1"/>
          </p:cNvSpPr>
          <p:nvPr>
            <p:ph type="title"/>
          </p:nvPr>
        </p:nvSpPr>
        <p:spPr>
          <a:xfrm>
            <a:off x="1150938" y="214313"/>
            <a:ext cx="7793037" cy="11572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4400" b="0" i="0" u="none" strike="noStrike" cap="none" dirty="0">
                <a:ea typeface="Tahoma"/>
                <a:cs typeface="Tahoma"/>
                <a:sym typeface="Tahoma"/>
              </a:rPr>
              <a:t>Additional Reading..</a:t>
            </a:r>
            <a:endParaRPr dirty="0"/>
          </a:p>
        </p:txBody>
      </p:sp>
      <p:sp>
        <p:nvSpPr>
          <p:cNvPr id="228" name="Google Shape;228;p34"/>
          <p:cNvSpPr txBox="1">
            <a:spLocks noGrp="1"/>
          </p:cNvSpPr>
          <p:nvPr>
            <p:ph type="body" idx="1"/>
          </p:nvPr>
        </p:nvSpPr>
        <p:spPr>
          <a:xfrm>
            <a:off x="1182688" y="2017713"/>
            <a:ext cx="7772400" cy="4114800"/>
          </a:xfrm>
          <a:prstGeom prst="rect">
            <a:avLst/>
          </a:prstGeom>
          <a:noFill/>
          <a:ln>
            <a:noFill/>
          </a:ln>
        </p:spPr>
        <p:txBody>
          <a:bodyPr spcFirstLastPara="1" wrap="square" lIns="91425" tIns="45700" rIns="91425" bIns="45700" anchor="t" anchorCtr="0">
            <a:noAutofit/>
          </a:bodyPr>
          <a:lstStyle/>
          <a:p>
            <a:pPr marR="0" lvl="0" algn="l" rtl="0">
              <a:spcBef>
                <a:spcPts val="0"/>
              </a:spcBef>
              <a:spcAft>
                <a:spcPts val="0"/>
              </a:spcAft>
              <a:buClr>
                <a:schemeClr val="tx1"/>
              </a:buClr>
              <a:buSzPct val="100000"/>
            </a:pPr>
            <a:r>
              <a:rPr lang="en-US" dirty="0"/>
              <a:t>Great example and explanation: </a:t>
            </a:r>
            <a:r>
              <a:rPr lang="en-US" dirty="0">
                <a:hlinkClick r:id="rId3"/>
              </a:rPr>
              <a:t>https://martinfowler.com/articles/bitemporal-history.html</a:t>
            </a:r>
            <a:endParaRPr lang="en-US" dirty="0"/>
          </a:p>
          <a:p>
            <a:pPr marR="0" lvl="0" algn="l" rtl="0">
              <a:spcBef>
                <a:spcPts val="0"/>
              </a:spcBef>
              <a:spcAft>
                <a:spcPts val="0"/>
              </a:spcAft>
              <a:buClr>
                <a:schemeClr val="tx1"/>
              </a:buClr>
              <a:buSzPct val="100000"/>
            </a:pPr>
            <a:r>
              <a:rPr lang="en-US" dirty="0"/>
              <a:t>Another viewpoint: </a:t>
            </a:r>
            <a:r>
              <a:rPr lang="en-US" dirty="0">
                <a:hlinkClick r:id="rId4"/>
              </a:rPr>
              <a:t>https://www.networkworld.com/article/3186634/what-is-bitemporal-and-why-should-the-enterprise-care.html</a:t>
            </a:r>
            <a:endParaRPr lang="en-US" dirty="0"/>
          </a:p>
          <a:p>
            <a:pPr marL="0" marR="0" lvl="0" indent="0" algn="l" rtl="0">
              <a:spcBef>
                <a:spcPts val="0"/>
              </a:spcBef>
              <a:spcAft>
                <a:spcPts val="0"/>
              </a:spcAft>
              <a:buClr>
                <a:schemeClr val="tx1"/>
              </a:buClr>
              <a:buSzPct val="100000"/>
              <a:buNone/>
            </a:pPr>
            <a:endParaRPr dirty="0"/>
          </a:p>
        </p:txBody>
      </p:sp>
      <p:pic>
        <p:nvPicPr>
          <p:cNvPr id="4" name="Picture 3">
            <a:extLst>
              <a:ext uri="{FF2B5EF4-FFF2-40B4-BE49-F238E27FC236}">
                <a16:creationId xmlns:a16="http://schemas.microsoft.com/office/drawing/2014/main" id="{BC6A1485-063C-4832-9264-2CE8BC5ED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27988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533400" y="214313"/>
            <a:ext cx="8410575" cy="7762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4000" dirty="0">
                <a:latin typeface="Tahoma"/>
                <a:ea typeface="Tahoma"/>
                <a:cs typeface="Tahoma"/>
                <a:sym typeface="Tahoma"/>
              </a:rPr>
              <a:t>Overcomplicating DW</a:t>
            </a:r>
            <a:r>
              <a:rPr lang="en-US" sz="4000" b="0" i="0" u="none" strike="noStrike" cap="none" dirty="0">
                <a:latin typeface="Tahoma"/>
                <a:ea typeface="Tahoma"/>
                <a:cs typeface="Tahoma"/>
                <a:sym typeface="Tahoma"/>
              </a:rPr>
              <a:t>?</a:t>
            </a:r>
            <a:endParaRPr sz="4000" dirty="0"/>
          </a:p>
        </p:txBody>
      </p:sp>
      <p:sp>
        <p:nvSpPr>
          <p:cNvPr id="170" name="Google Shape;170;p25"/>
          <p:cNvSpPr txBox="1">
            <a:spLocks noGrp="1"/>
          </p:cNvSpPr>
          <p:nvPr>
            <p:ph type="body" idx="1"/>
          </p:nvPr>
        </p:nvSpPr>
        <p:spPr>
          <a:xfrm>
            <a:off x="323850" y="1371600"/>
            <a:ext cx="8820150" cy="3657600"/>
          </a:xfrm>
          <a:prstGeom prst="rect">
            <a:avLst/>
          </a:prstGeom>
          <a:noFill/>
          <a:ln>
            <a:noFill/>
          </a:ln>
        </p:spPr>
        <p:txBody>
          <a:bodyPr spcFirstLastPara="1" wrap="square" lIns="91425" tIns="45700" rIns="91425" bIns="45700" anchor="t" anchorCtr="0">
            <a:noAutofit/>
          </a:bodyPr>
          <a:lstStyle/>
          <a:p>
            <a:pPr>
              <a:lnSpc>
                <a:spcPct val="90000"/>
              </a:lnSpc>
              <a:spcBef>
                <a:spcPts val="0"/>
              </a:spcBef>
              <a:buSzPct val="100000"/>
            </a:pPr>
            <a:r>
              <a:rPr lang="en-US" sz="2800" dirty="0"/>
              <a:t>More complex ETL – More complex reporting</a:t>
            </a:r>
          </a:p>
          <a:p>
            <a:pPr lvl="1">
              <a:lnSpc>
                <a:spcPct val="90000"/>
              </a:lnSpc>
              <a:spcBef>
                <a:spcPts val="0"/>
              </a:spcBef>
              <a:buSzPct val="100000"/>
            </a:pPr>
            <a:r>
              <a:rPr lang="en-US" sz="2400" dirty="0"/>
              <a:t>Dimension-to-Dimension (normalization) – Snowflake/Outrigger</a:t>
            </a:r>
          </a:p>
          <a:p>
            <a:pPr lvl="1">
              <a:lnSpc>
                <a:spcPct val="90000"/>
              </a:lnSpc>
              <a:spcBef>
                <a:spcPts val="0"/>
              </a:spcBef>
              <a:buSzPct val="100000"/>
            </a:pPr>
            <a:r>
              <a:rPr lang="en-US" sz="2400" dirty="0"/>
              <a:t>Multi-valued Dimensions (bridge tables between dimensions)</a:t>
            </a:r>
          </a:p>
          <a:p>
            <a:pPr lvl="1">
              <a:lnSpc>
                <a:spcPct val="90000"/>
              </a:lnSpc>
              <a:spcBef>
                <a:spcPts val="0"/>
              </a:spcBef>
              <a:buSzPct val="100000"/>
            </a:pPr>
            <a:r>
              <a:rPr lang="en-US" sz="2400" dirty="0"/>
              <a:t>SCDs 4-7</a:t>
            </a:r>
          </a:p>
          <a:p>
            <a:pPr>
              <a:lnSpc>
                <a:spcPct val="90000"/>
              </a:lnSpc>
              <a:spcBef>
                <a:spcPts val="0"/>
              </a:spcBef>
              <a:buSzPct val="100000"/>
            </a:pPr>
            <a:r>
              <a:rPr lang="en-US" sz="2800" dirty="0"/>
              <a:t>Consider consistency in-between more complex designs.</a:t>
            </a:r>
          </a:p>
          <a:p>
            <a:pPr lvl="1">
              <a:lnSpc>
                <a:spcPct val="90000"/>
              </a:lnSpc>
              <a:spcBef>
                <a:spcPts val="0"/>
              </a:spcBef>
              <a:buSzPct val="100000"/>
            </a:pPr>
            <a:r>
              <a:rPr lang="en-US" sz="2400" dirty="0"/>
              <a:t>“Conforming dimensions” – consistency between dimensions</a:t>
            </a:r>
          </a:p>
          <a:p>
            <a:pPr lvl="1">
              <a:lnSpc>
                <a:spcPct val="90000"/>
              </a:lnSpc>
              <a:spcBef>
                <a:spcPts val="0"/>
              </a:spcBef>
              <a:buSzPct val="100000"/>
            </a:pPr>
            <a:r>
              <a:rPr lang="en-US" sz="2400" dirty="0"/>
              <a:t>Redundancy is ok via consistency of the ETL</a:t>
            </a:r>
          </a:p>
          <a:p>
            <a:pPr>
              <a:lnSpc>
                <a:spcPct val="90000"/>
              </a:lnSpc>
              <a:spcBef>
                <a:spcPts val="0"/>
              </a:spcBef>
              <a:buSzPct val="100000"/>
            </a:pPr>
            <a:r>
              <a:rPr lang="en-US" sz="2800" dirty="0"/>
              <a:t>Industry focus: Flat tables – Keep it simple</a:t>
            </a:r>
          </a:p>
          <a:p>
            <a:pPr lvl="1">
              <a:lnSpc>
                <a:spcPct val="90000"/>
              </a:lnSpc>
              <a:spcBef>
                <a:spcPts val="0"/>
              </a:spcBef>
              <a:buSzPct val="100000"/>
            </a:pPr>
            <a:r>
              <a:rPr lang="en-US" sz="2400" dirty="0"/>
              <a:t>combination of facts and dimensions of different grains</a:t>
            </a:r>
            <a:endParaRPr lang="en-US" sz="3200" dirty="0"/>
          </a:p>
        </p:txBody>
      </p:sp>
      <p:pic>
        <p:nvPicPr>
          <p:cNvPr id="4" name="Picture 3">
            <a:extLst>
              <a:ext uri="{FF2B5EF4-FFF2-40B4-BE49-F238E27FC236}">
                <a16:creationId xmlns:a16="http://schemas.microsoft.com/office/drawing/2014/main" id="{95945846-E5CE-47A6-A409-7C5F93AF3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Applying the K.I.S.S. Principle to Business">
            <a:extLst>
              <a:ext uri="{FF2B5EF4-FFF2-40B4-BE49-F238E27FC236}">
                <a16:creationId xmlns:a16="http://schemas.microsoft.com/office/drawing/2014/main" id="{EE135151-1255-45FB-9E29-138419851C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4947407"/>
            <a:ext cx="1276350" cy="1664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3395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2"/>
          <p:cNvSpPr txBox="1">
            <a:spLocks noGrp="1"/>
          </p:cNvSpPr>
          <p:nvPr>
            <p:ph type="title"/>
          </p:nvPr>
        </p:nvSpPr>
        <p:spPr>
          <a:xfrm>
            <a:off x="1150938" y="214313"/>
            <a:ext cx="7793037" cy="7762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b="0" i="0" u="none" strike="noStrike" cap="none" dirty="0">
                <a:ea typeface="Tahoma"/>
                <a:cs typeface="Tahoma"/>
                <a:sym typeface="Tahoma"/>
              </a:rPr>
              <a:t>Lookup t</a:t>
            </a:r>
            <a:r>
              <a:rPr lang="en-US" dirty="0">
                <a:ea typeface="Tahoma"/>
                <a:cs typeface="Tahoma"/>
                <a:sym typeface="Tahoma"/>
              </a:rPr>
              <a:t>ables as dimensions</a:t>
            </a:r>
            <a:endParaRPr b="0" i="0" u="none" strike="noStrike" cap="none" dirty="0">
              <a:ea typeface="Tahoma"/>
              <a:cs typeface="Tahoma"/>
              <a:sym typeface="Tahoma"/>
            </a:endParaRPr>
          </a:p>
        </p:txBody>
      </p:sp>
      <p:sp>
        <p:nvSpPr>
          <p:cNvPr id="407" name="Google Shape;407;p62"/>
          <p:cNvSpPr txBox="1">
            <a:spLocks noGrp="1"/>
          </p:cNvSpPr>
          <p:nvPr>
            <p:ph type="body" idx="1"/>
          </p:nvPr>
        </p:nvSpPr>
        <p:spPr>
          <a:xfrm>
            <a:off x="533400" y="990601"/>
            <a:ext cx="8001000" cy="1142999"/>
          </a:xfrm>
          <a:prstGeom prst="rect">
            <a:avLst/>
          </a:prstGeom>
          <a:noFill/>
          <a:ln>
            <a:noFill/>
          </a:ln>
        </p:spPr>
        <p:txBody>
          <a:bodyPr spcFirstLastPara="1" wrap="square" lIns="91425" tIns="45700" rIns="91425" bIns="45700" anchor="t" anchorCtr="0">
            <a:noAutofit/>
          </a:bodyPr>
          <a:lstStyle/>
          <a:p>
            <a:pPr>
              <a:spcBef>
                <a:spcPts val="0"/>
              </a:spcBef>
              <a:buSzPct val="100000"/>
            </a:pPr>
            <a:r>
              <a:rPr lang="en-US" sz="2000" b="0" i="0" u="none" strike="noStrike" cap="none" dirty="0">
                <a:solidFill>
                  <a:schemeClr val="dk1"/>
                </a:solidFill>
                <a:ea typeface="Tahoma"/>
                <a:cs typeface="Tahoma"/>
                <a:sym typeface="Tahoma"/>
              </a:rPr>
              <a:t>Consider a “Lookup table” that you are implementing as a dimension.  </a:t>
            </a:r>
          </a:p>
          <a:p>
            <a:pPr>
              <a:spcBef>
                <a:spcPts val="0"/>
              </a:spcBef>
              <a:buSzPct val="100000"/>
            </a:pPr>
            <a:r>
              <a:rPr lang="en-US" sz="2000" b="0" i="0" u="none" strike="noStrike" cap="none" dirty="0">
                <a:solidFill>
                  <a:schemeClr val="dk1"/>
                </a:solidFill>
                <a:ea typeface="Tahoma"/>
                <a:cs typeface="Tahoma"/>
                <a:sym typeface="Tahoma"/>
              </a:rPr>
              <a:t>Would it make sense to make an attribute part of a subject dimension, a dimension, part of junk dimension</a:t>
            </a:r>
            <a:r>
              <a:rPr lang="en-US" sz="2000" dirty="0">
                <a:solidFill>
                  <a:schemeClr val="dk1"/>
                </a:solidFill>
                <a:ea typeface="Tahoma"/>
                <a:cs typeface="Tahoma"/>
                <a:sym typeface="Tahoma"/>
              </a:rPr>
              <a:t>, or degenerate dimension?</a:t>
            </a:r>
          </a:p>
          <a:p>
            <a:pPr lvl="1">
              <a:spcBef>
                <a:spcPts val="0"/>
              </a:spcBef>
              <a:buSzPct val="100000"/>
            </a:pPr>
            <a:endParaRPr lang="en-US" sz="1800" dirty="0">
              <a:solidFill>
                <a:schemeClr val="dk1"/>
              </a:solidFill>
              <a:ea typeface="Tahoma"/>
              <a:cs typeface="Tahoma"/>
              <a:sym typeface="Tahoma"/>
            </a:endParaRPr>
          </a:p>
          <a:p>
            <a:pPr marL="0" indent="0">
              <a:spcBef>
                <a:spcPts val="0"/>
              </a:spcBef>
              <a:buSzPct val="100000"/>
              <a:buNone/>
            </a:pPr>
            <a:endParaRPr lang="en-US" sz="2000" b="0" i="0" u="none" strike="noStrike" cap="none" dirty="0">
              <a:solidFill>
                <a:schemeClr val="dk1"/>
              </a:solidFill>
              <a:ea typeface="Tahoma"/>
              <a:cs typeface="Tahoma"/>
              <a:sym typeface="Tahoma"/>
            </a:endParaRPr>
          </a:p>
        </p:txBody>
      </p:sp>
      <p:pic>
        <p:nvPicPr>
          <p:cNvPr id="4" name="Picture 3">
            <a:extLst>
              <a:ext uri="{FF2B5EF4-FFF2-40B4-BE49-F238E27FC236}">
                <a16:creationId xmlns:a16="http://schemas.microsoft.com/office/drawing/2014/main" id="{7505EE7C-68CF-4F72-BF32-5B5CB58F3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7A7FBCBB-DC24-75D0-D09E-B199F8606040}"/>
              </a:ext>
            </a:extLst>
          </p:cNvPr>
          <p:cNvPicPr>
            <a:picLocks noChangeAspect="1"/>
          </p:cNvPicPr>
          <p:nvPr/>
        </p:nvPicPr>
        <p:blipFill>
          <a:blip r:embed="rId4"/>
          <a:stretch>
            <a:fillRect/>
          </a:stretch>
        </p:blipFill>
        <p:spPr>
          <a:xfrm>
            <a:off x="5340958" y="2099345"/>
            <a:ext cx="3780766" cy="4682455"/>
          </a:xfrm>
          <a:prstGeom prst="rect">
            <a:avLst/>
          </a:prstGeom>
        </p:spPr>
      </p:pic>
      <p:sp>
        <p:nvSpPr>
          <p:cNvPr id="11" name="TextBox 10">
            <a:extLst>
              <a:ext uri="{FF2B5EF4-FFF2-40B4-BE49-F238E27FC236}">
                <a16:creationId xmlns:a16="http://schemas.microsoft.com/office/drawing/2014/main" id="{59697DB8-4793-7391-51D8-75F83ABC5DEE}"/>
              </a:ext>
            </a:extLst>
          </p:cNvPr>
          <p:cNvSpPr txBox="1"/>
          <p:nvPr/>
        </p:nvSpPr>
        <p:spPr>
          <a:xfrm>
            <a:off x="304800" y="2580610"/>
            <a:ext cx="4639112" cy="3693319"/>
          </a:xfrm>
          <a:prstGeom prst="rect">
            <a:avLst/>
          </a:prstGeom>
          <a:noFill/>
        </p:spPr>
        <p:txBody>
          <a:bodyPr wrap="square">
            <a:spAutoFit/>
          </a:bodyPr>
          <a:lstStyle/>
          <a:p>
            <a:pPr marL="285750" indent="-285750">
              <a:buSzPct val="100000"/>
              <a:buFont typeface="Arial" panose="020B0604020202020204" pitchFamily="34" charset="0"/>
              <a:buChar char="•"/>
            </a:pPr>
            <a:r>
              <a:rPr lang="en-US" dirty="0">
                <a:solidFill>
                  <a:schemeClr val="dk1"/>
                </a:solidFill>
                <a:ea typeface="Tahoma"/>
                <a:cs typeface="Tahoma"/>
                <a:sym typeface="Tahoma"/>
              </a:rPr>
              <a:t>First consider is if this attribute is part of another overall subject based dimension, meaning can it be denormalized with other attributes into the subject specific dimension. </a:t>
            </a:r>
          </a:p>
          <a:p>
            <a:pPr marL="285750" indent="-285750">
              <a:buSzPct val="100000"/>
              <a:buFont typeface="Arial" panose="020B0604020202020204" pitchFamily="34" charset="0"/>
              <a:buChar char="•"/>
            </a:pPr>
            <a:r>
              <a:rPr lang="en-US" dirty="0">
                <a:solidFill>
                  <a:schemeClr val="dk1"/>
                </a:solidFill>
                <a:ea typeface="Tahoma"/>
                <a:cs typeface="Tahoma"/>
                <a:sym typeface="Tahoma"/>
              </a:rPr>
              <a:t>Do you need to track changes to the dimension over time (SCD2, SCD3)?  - consider it being a separate dimension.</a:t>
            </a:r>
          </a:p>
          <a:p>
            <a:pPr marL="285750" indent="-285750">
              <a:buSzPct val="100000"/>
              <a:buFont typeface="Arial" panose="020B0604020202020204" pitchFamily="34" charset="0"/>
              <a:buChar char="•"/>
            </a:pPr>
            <a:r>
              <a:rPr lang="en-US" dirty="0">
                <a:solidFill>
                  <a:schemeClr val="dk1"/>
                </a:solidFill>
                <a:ea typeface="Tahoma"/>
                <a:cs typeface="Tahoma"/>
                <a:sym typeface="Tahoma"/>
              </a:rPr>
              <a:t>If it’s SCD1 or SCD0, might be simple enough to just degenerate into the fact.</a:t>
            </a:r>
          </a:p>
          <a:p>
            <a:pPr marL="285750" indent="-285750">
              <a:buSzPct val="100000"/>
              <a:buFont typeface="Arial" panose="020B0604020202020204" pitchFamily="34" charset="0"/>
              <a:buChar char="•"/>
            </a:pPr>
            <a:r>
              <a:rPr lang="en-US" dirty="0">
                <a:solidFill>
                  <a:schemeClr val="dk1"/>
                </a:solidFill>
                <a:ea typeface="Tahoma"/>
                <a:cs typeface="Tahoma"/>
                <a:sym typeface="Tahoma"/>
              </a:rPr>
              <a:t>If you have quite a few of these SCD1 “lookup” dimensions, then perhaps a junk dimension might make sense.</a:t>
            </a:r>
          </a:p>
        </p:txBody>
      </p:sp>
    </p:spTree>
    <p:extLst>
      <p:ext uri="{BB962C8B-B14F-4D97-AF65-F5344CB8AC3E}">
        <p14:creationId xmlns:p14="http://schemas.microsoft.com/office/powerpoint/2010/main" val="36562496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60327-E87E-4F69-BFD6-2AE48D3CE58A}"/>
              </a:ext>
            </a:extLst>
          </p:cNvPr>
          <p:cNvSpPr>
            <a:spLocks noGrp="1"/>
          </p:cNvSpPr>
          <p:nvPr>
            <p:ph type="title"/>
          </p:nvPr>
        </p:nvSpPr>
        <p:spPr/>
        <p:txBody>
          <a:bodyPr/>
          <a:lstStyle/>
          <a:p>
            <a:r>
              <a:rPr lang="en-US" dirty="0"/>
              <a:t>Junk Dimensions</a:t>
            </a:r>
          </a:p>
        </p:txBody>
      </p:sp>
      <p:sp>
        <p:nvSpPr>
          <p:cNvPr id="3" name="Text Placeholder 2">
            <a:extLst>
              <a:ext uri="{FF2B5EF4-FFF2-40B4-BE49-F238E27FC236}">
                <a16:creationId xmlns:a16="http://schemas.microsoft.com/office/drawing/2014/main" id="{2BAEB990-1CC1-4625-984B-D3C47DB15AFF}"/>
              </a:ext>
            </a:extLst>
          </p:cNvPr>
          <p:cNvSpPr>
            <a:spLocks noGrp="1"/>
          </p:cNvSpPr>
          <p:nvPr>
            <p:ph type="body" idx="1"/>
          </p:nvPr>
        </p:nvSpPr>
        <p:spPr>
          <a:xfrm>
            <a:off x="914400" y="1641230"/>
            <a:ext cx="8040688" cy="4942131"/>
          </a:xfrm>
        </p:spPr>
        <p:txBody>
          <a:bodyPr>
            <a:normAutofit lnSpcReduction="10000"/>
          </a:bodyPr>
          <a:lstStyle/>
          <a:p>
            <a:r>
              <a:rPr lang="en-US" sz="2800" dirty="0"/>
              <a:t>“Code” or  ”Lookup” dimension tables with only one or two columns</a:t>
            </a:r>
          </a:p>
          <a:p>
            <a:pPr marL="0" indent="0">
              <a:buNone/>
            </a:pPr>
            <a:endParaRPr lang="en-US" sz="2800" dirty="0"/>
          </a:p>
          <a:p>
            <a:pPr marL="0" indent="0">
              <a:buNone/>
            </a:pPr>
            <a:endParaRPr lang="en-US" sz="2800" dirty="0"/>
          </a:p>
          <a:p>
            <a:pPr marL="0" indent="0">
              <a:buNone/>
            </a:pPr>
            <a:endParaRPr lang="en-US" sz="2800" dirty="0"/>
          </a:p>
          <a:p>
            <a:endParaRPr lang="en-US" sz="2800" b="1" dirty="0"/>
          </a:p>
          <a:p>
            <a:r>
              <a:rPr lang="en-US" sz="2800" b="1" dirty="0"/>
              <a:t>Design consideration: </a:t>
            </a:r>
            <a:r>
              <a:rPr lang="en-US" sz="2800" dirty="0"/>
              <a:t>Consider combining these into one “junk” dimension</a:t>
            </a:r>
          </a:p>
          <a:p>
            <a:r>
              <a:rPr lang="en-US" sz="2800" dirty="0"/>
              <a:t>In the above fact we end up adding Fact FKs</a:t>
            </a:r>
          </a:p>
          <a:p>
            <a:pPr lvl="1"/>
            <a:r>
              <a:rPr lang="en-US" sz="2400" dirty="0"/>
              <a:t>Is there a way to limit the number of dimensions?</a:t>
            </a:r>
          </a:p>
          <a:p>
            <a:pPr lvl="1"/>
            <a:r>
              <a:rPr lang="en-US" sz="2400" dirty="0"/>
              <a:t>Introduce flexibility of dimensions?</a:t>
            </a:r>
          </a:p>
        </p:txBody>
      </p:sp>
      <p:pic>
        <p:nvPicPr>
          <p:cNvPr id="4" name="Picture 3">
            <a:extLst>
              <a:ext uri="{FF2B5EF4-FFF2-40B4-BE49-F238E27FC236}">
                <a16:creationId xmlns:a16="http://schemas.microsoft.com/office/drawing/2014/main" id="{5A4E550C-8B1E-4ED8-B0DD-5024B4623F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B3D52BC5-2E6C-C612-D8B8-5FDAECCEE5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672706"/>
            <a:ext cx="7441200" cy="182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1749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0"/>
          <p:cNvSpPr txBox="1">
            <a:spLocks noGrp="1"/>
          </p:cNvSpPr>
          <p:nvPr>
            <p:ph type="title"/>
          </p:nvPr>
        </p:nvSpPr>
        <p:spPr>
          <a:xfrm>
            <a:off x="457200" y="214313"/>
            <a:ext cx="8486775" cy="8524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4400" b="0" i="0" u="none" strike="noStrike" cap="none" dirty="0">
                <a:ea typeface="Tahoma"/>
                <a:cs typeface="Tahoma"/>
                <a:sym typeface="Tahoma"/>
              </a:rPr>
              <a:t>Junk Dimensions</a:t>
            </a:r>
            <a:endParaRPr sz="4400" b="0" i="0" u="none" strike="noStrike" cap="none" dirty="0">
              <a:ea typeface="Tahoma"/>
              <a:cs typeface="Tahoma"/>
              <a:sym typeface="Tahoma"/>
            </a:endParaRPr>
          </a:p>
        </p:txBody>
      </p:sp>
      <p:pic>
        <p:nvPicPr>
          <p:cNvPr id="7" name="Picture 6">
            <a:extLst>
              <a:ext uri="{FF2B5EF4-FFF2-40B4-BE49-F238E27FC236}">
                <a16:creationId xmlns:a16="http://schemas.microsoft.com/office/drawing/2014/main" id="{120D006E-6E00-4426-A589-93F72794045A}"/>
              </a:ext>
            </a:extLst>
          </p:cNvPr>
          <p:cNvPicPr>
            <a:picLocks noChangeAspect="1"/>
          </p:cNvPicPr>
          <p:nvPr/>
        </p:nvPicPr>
        <p:blipFill rotWithShape="1">
          <a:blip r:embed="rId3"/>
          <a:srcRect t="1122" b="1"/>
          <a:stretch/>
        </p:blipFill>
        <p:spPr>
          <a:xfrm>
            <a:off x="1143000" y="3689459"/>
            <a:ext cx="4010025" cy="2938462"/>
          </a:xfrm>
          <a:prstGeom prst="rect">
            <a:avLst/>
          </a:prstGeom>
        </p:spPr>
      </p:pic>
      <p:pic>
        <p:nvPicPr>
          <p:cNvPr id="8" name="Picture 7">
            <a:extLst>
              <a:ext uri="{FF2B5EF4-FFF2-40B4-BE49-F238E27FC236}">
                <a16:creationId xmlns:a16="http://schemas.microsoft.com/office/drawing/2014/main" id="{76E3D0D4-482A-48C8-A9D7-0ADE368E7505}"/>
              </a:ext>
            </a:extLst>
          </p:cNvPr>
          <p:cNvPicPr>
            <a:picLocks noChangeAspect="1"/>
          </p:cNvPicPr>
          <p:nvPr/>
        </p:nvPicPr>
        <p:blipFill>
          <a:blip r:embed="rId4"/>
          <a:stretch>
            <a:fillRect/>
          </a:stretch>
        </p:blipFill>
        <p:spPr>
          <a:xfrm>
            <a:off x="6129096" y="4770924"/>
            <a:ext cx="2133600" cy="1876425"/>
          </a:xfrm>
          <a:prstGeom prst="rect">
            <a:avLst/>
          </a:prstGeom>
        </p:spPr>
      </p:pic>
      <p:sp>
        <p:nvSpPr>
          <p:cNvPr id="2" name="Arrow: Curved Left 1">
            <a:extLst>
              <a:ext uri="{FF2B5EF4-FFF2-40B4-BE49-F238E27FC236}">
                <a16:creationId xmlns:a16="http://schemas.microsoft.com/office/drawing/2014/main" id="{8A97F468-C5E7-4E1E-854F-F7F83212C36D}"/>
              </a:ext>
            </a:extLst>
          </p:cNvPr>
          <p:cNvSpPr/>
          <p:nvPr/>
        </p:nvSpPr>
        <p:spPr>
          <a:xfrm>
            <a:off x="5443296" y="3054035"/>
            <a:ext cx="1752600" cy="1524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a:extLst>
              <a:ext uri="{FF2B5EF4-FFF2-40B4-BE49-F238E27FC236}">
                <a16:creationId xmlns:a16="http://schemas.microsoft.com/office/drawing/2014/main" id="{0D4ED03A-7F61-411C-A970-1CF99E82E4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a:extLst>
              <a:ext uri="{FF2B5EF4-FFF2-40B4-BE49-F238E27FC236}">
                <a16:creationId xmlns:a16="http://schemas.microsoft.com/office/drawing/2014/main" id="{8670DE14-CFA8-A344-F766-509AED6D67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987" y="1133044"/>
            <a:ext cx="7441200" cy="18230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0F858-C0DE-E8E4-283B-143C3A4B42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B5A2A4-8594-F3C4-EBCF-3D98B15E4EE7}"/>
              </a:ext>
            </a:extLst>
          </p:cNvPr>
          <p:cNvSpPr>
            <a:spLocks noGrp="1"/>
          </p:cNvSpPr>
          <p:nvPr>
            <p:ph type="title"/>
          </p:nvPr>
        </p:nvSpPr>
        <p:spPr>
          <a:xfrm>
            <a:off x="152401" y="228600"/>
            <a:ext cx="8790268" cy="1219200"/>
          </a:xfrm>
        </p:spPr>
        <p:txBody>
          <a:bodyPr>
            <a:normAutofit fontScale="90000"/>
          </a:bodyPr>
          <a:lstStyle/>
          <a:p>
            <a:r>
              <a:rPr lang="en-US" dirty="0"/>
              <a:t>Aligning Kimball’s goals to </a:t>
            </a:r>
            <a:br>
              <a:rPr lang="en-US" dirty="0"/>
            </a:br>
            <a:r>
              <a:rPr lang="en-US" dirty="0"/>
              <a:t>DW Framework</a:t>
            </a:r>
          </a:p>
        </p:txBody>
      </p:sp>
      <p:pic>
        <p:nvPicPr>
          <p:cNvPr id="4" name="Picture 3">
            <a:extLst>
              <a:ext uri="{FF2B5EF4-FFF2-40B4-BE49-F238E27FC236}">
                <a16:creationId xmlns:a16="http://schemas.microsoft.com/office/drawing/2014/main" id="{186C95F7-EE3C-29B7-98D3-FAE812D6E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6009"/>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a:extLst>
              <a:ext uri="{FF2B5EF4-FFF2-40B4-BE49-F238E27FC236}">
                <a16:creationId xmlns:a16="http://schemas.microsoft.com/office/drawing/2014/main" id="{2FB3C117-8FE9-5ED3-3D4C-46AEAC13DD81}"/>
              </a:ext>
            </a:extLst>
          </p:cNvPr>
          <p:cNvGraphicFramePr>
            <a:graphicFrameLocks noGrp="1"/>
          </p:cNvGraphicFramePr>
          <p:nvPr>
            <p:extLst>
              <p:ext uri="{D42A27DB-BD31-4B8C-83A1-F6EECF244321}">
                <p14:modId xmlns:p14="http://schemas.microsoft.com/office/powerpoint/2010/main" val="3898811192"/>
              </p:ext>
            </p:extLst>
          </p:nvPr>
        </p:nvGraphicFramePr>
        <p:xfrm>
          <a:off x="457200" y="2209800"/>
          <a:ext cx="8052735" cy="3759200"/>
        </p:xfrm>
        <a:graphic>
          <a:graphicData uri="http://schemas.openxmlformats.org/drawingml/2006/table">
            <a:tbl>
              <a:tblPr/>
              <a:tblGrid>
                <a:gridCol w="1600200">
                  <a:extLst>
                    <a:ext uri="{9D8B030D-6E8A-4147-A177-3AD203B41FA5}">
                      <a16:colId xmlns:a16="http://schemas.microsoft.com/office/drawing/2014/main" val="3017256857"/>
                    </a:ext>
                  </a:extLst>
                </a:gridCol>
                <a:gridCol w="2994285">
                  <a:extLst>
                    <a:ext uri="{9D8B030D-6E8A-4147-A177-3AD203B41FA5}">
                      <a16:colId xmlns:a16="http://schemas.microsoft.com/office/drawing/2014/main" val="2483069997"/>
                    </a:ext>
                  </a:extLst>
                </a:gridCol>
                <a:gridCol w="3458250">
                  <a:extLst>
                    <a:ext uri="{9D8B030D-6E8A-4147-A177-3AD203B41FA5}">
                      <a16:colId xmlns:a16="http://schemas.microsoft.com/office/drawing/2014/main" val="1721548449"/>
                    </a:ext>
                  </a:extLst>
                </a:gridCol>
              </a:tblGrid>
              <a:tr h="444926">
                <a:tc>
                  <a:txBody>
                    <a:bodyPr/>
                    <a:lstStyle/>
                    <a:p>
                      <a:pPr rtl="0" fontAlgn="t">
                        <a:spcBef>
                          <a:spcPts val="0"/>
                        </a:spcBef>
                        <a:spcAft>
                          <a:spcPts val="0"/>
                        </a:spcAft>
                      </a:pPr>
                      <a:r>
                        <a:rPr lang="en-US" sz="1800" b="1" i="0" u="none" strike="noStrike" dirty="0">
                          <a:solidFill>
                            <a:srgbClr val="000000"/>
                          </a:solidFill>
                          <a:effectLst/>
                          <a:latin typeface="Arial" panose="020B0604020202020204" pitchFamily="34" charset="0"/>
                        </a:rPr>
                        <a:t>DW Framework</a:t>
                      </a:r>
                      <a:endParaRPr lang="en-US" sz="3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800" b="1" i="0" u="none" strike="noStrike" dirty="0">
                          <a:solidFill>
                            <a:srgbClr val="000000"/>
                          </a:solidFill>
                          <a:effectLst/>
                          <a:latin typeface="Arial" panose="020B0604020202020204" pitchFamily="34" charset="0"/>
                        </a:rPr>
                        <a:t>Aligned Goals</a:t>
                      </a:r>
                      <a:endParaRPr lang="en-US" sz="3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800" b="1" i="0" u="none" strike="noStrike">
                          <a:solidFill>
                            <a:srgbClr val="000000"/>
                          </a:solidFill>
                          <a:effectLst/>
                          <a:latin typeface="Arial" panose="020B0604020202020204" pitchFamily="34" charset="0"/>
                        </a:rPr>
                        <a:t>Reasoning</a:t>
                      </a:r>
                      <a:endParaRPr lang="en-US" sz="3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5162457"/>
                  </a:ext>
                </a:extLst>
              </a:tr>
              <a:tr h="339508">
                <a:tc>
                  <a:txBody>
                    <a:bodyPr/>
                    <a:lstStyle/>
                    <a:p>
                      <a:pPr rtl="0" fontAlgn="t">
                        <a:spcBef>
                          <a:spcPts val="0"/>
                        </a:spcBef>
                        <a:spcAft>
                          <a:spcPts val="0"/>
                        </a:spcAft>
                      </a:pPr>
                      <a:r>
                        <a:rPr lang="en-US" sz="1800" b="1" i="0" u="none" strike="noStrike" dirty="0">
                          <a:solidFill>
                            <a:srgbClr val="000000"/>
                          </a:solidFill>
                          <a:effectLst/>
                          <a:latin typeface="Arial" panose="020B0604020202020204" pitchFamily="34" charset="0"/>
                        </a:rPr>
                        <a:t>Data Modeling (Flattened and Dimensional)</a:t>
                      </a:r>
                      <a:endParaRPr lang="en-US" sz="3200" dirty="0">
                        <a:effectLst/>
                      </a:endParaRPr>
                    </a:p>
                    <a:p>
                      <a:pPr fontAlgn="t"/>
                      <a:br>
                        <a:rPr lang="en-US" sz="3200" dirty="0">
                          <a:effectLst/>
                        </a:rPr>
                      </a:br>
                      <a:endParaRPr lang="en-US" sz="3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1. Make information easily </a:t>
                      </a:r>
                      <a:r>
                        <a:rPr lang="en-US" sz="1800" b="1" i="0" u="none" strike="noStrike" dirty="0">
                          <a:solidFill>
                            <a:srgbClr val="000000"/>
                          </a:solidFill>
                          <a:effectLst/>
                          <a:latin typeface="Arial" panose="020B0604020202020204" pitchFamily="34" charset="0"/>
                        </a:rPr>
                        <a:t>accessible</a:t>
                      </a:r>
                      <a:endParaRPr lang="en-US" sz="3200" dirty="0">
                        <a:effectLst/>
                      </a:endParaRPr>
                    </a:p>
                    <a:p>
                      <a:pPr rtl="0" fontAlgn="t">
                        <a:spcBef>
                          <a:spcPts val="0"/>
                        </a:spcBef>
                        <a:spcAft>
                          <a:spcPts val="0"/>
                        </a:spcAft>
                      </a:pPr>
                      <a:r>
                        <a:rPr lang="en-US" sz="1800" b="0" i="0" u="none" strike="noStrike" dirty="0">
                          <a:solidFill>
                            <a:srgbClr val="000000"/>
                          </a:solidFill>
                          <a:effectLst/>
                          <a:latin typeface="Arial" panose="020B0604020202020204" pitchFamily="34" charset="0"/>
                        </a:rPr>
                        <a:t>2. Present information </a:t>
                      </a:r>
                      <a:r>
                        <a:rPr lang="en-US" sz="1800" b="1" i="0" u="none" strike="noStrike" dirty="0">
                          <a:solidFill>
                            <a:srgbClr val="000000"/>
                          </a:solidFill>
                          <a:effectLst/>
                          <a:latin typeface="Arial" panose="020B0604020202020204" pitchFamily="34" charset="0"/>
                        </a:rPr>
                        <a:t>consistently</a:t>
                      </a:r>
                      <a:endParaRPr lang="en-US" sz="3200" dirty="0">
                        <a:effectLst/>
                      </a:endParaRPr>
                    </a:p>
                    <a:p>
                      <a:pPr rtl="0" fontAlgn="t">
                        <a:spcBef>
                          <a:spcPts val="0"/>
                        </a:spcBef>
                        <a:spcAft>
                          <a:spcPts val="0"/>
                        </a:spcAft>
                      </a:pPr>
                      <a:r>
                        <a:rPr lang="en-US" sz="1800" b="0" i="0" u="none" strike="noStrike" dirty="0">
                          <a:solidFill>
                            <a:srgbClr val="000000"/>
                          </a:solidFill>
                          <a:effectLst/>
                          <a:latin typeface="Arial" panose="020B0604020202020204" pitchFamily="34" charset="0"/>
                        </a:rPr>
                        <a:t>3. </a:t>
                      </a:r>
                      <a:r>
                        <a:rPr lang="en-US" sz="1800" b="1" i="0" u="none" strike="noStrike" dirty="0">
                          <a:solidFill>
                            <a:srgbClr val="000000"/>
                          </a:solidFill>
                          <a:effectLst/>
                          <a:latin typeface="Arial" panose="020B0604020202020204" pitchFamily="34" charset="0"/>
                        </a:rPr>
                        <a:t>Adapt </a:t>
                      </a:r>
                      <a:r>
                        <a:rPr lang="en-US" sz="1800" b="0" i="0" u="none" strike="noStrike" dirty="0">
                          <a:solidFill>
                            <a:srgbClr val="000000"/>
                          </a:solidFill>
                          <a:effectLst/>
                          <a:latin typeface="Arial" panose="020B0604020202020204" pitchFamily="34" charset="0"/>
                        </a:rPr>
                        <a:t>to change</a:t>
                      </a:r>
                      <a:endParaRPr lang="en-US" sz="3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Combining data under a single, consistent and unified schema which is easier for end users to connect a BI system.  Relational data modeling does struggle with adapting to change due to rigidness of structure. </a:t>
                      </a:r>
                    </a:p>
                    <a:p>
                      <a:pPr rtl="0" fontAlgn="t">
                        <a:spcBef>
                          <a:spcPts val="0"/>
                        </a:spcBef>
                        <a:spcAft>
                          <a:spcPts val="0"/>
                        </a:spcAft>
                      </a:pPr>
                      <a:endParaRPr lang="en-US" sz="1800" b="0" i="0" u="none" strike="noStrike" dirty="0">
                        <a:solidFill>
                          <a:srgbClr val="000000"/>
                        </a:solidFill>
                        <a:effectLst/>
                        <a:latin typeface="Arial" panose="020B0604020202020204" pitchFamily="34" charset="0"/>
                      </a:endParaRPr>
                    </a:p>
                    <a:p>
                      <a:pPr rtl="0" fontAlgn="t">
                        <a:spcBef>
                          <a:spcPts val="0"/>
                        </a:spcBef>
                        <a:spcAft>
                          <a:spcPts val="0"/>
                        </a:spcAft>
                      </a:pPr>
                      <a:endParaRPr lang="en-US" sz="1800" b="0" i="0" u="none" strike="noStrike" dirty="0">
                        <a:solidFill>
                          <a:srgbClr val="000000"/>
                        </a:solidFill>
                        <a:effectLst/>
                        <a:latin typeface="Arial" panose="020B0604020202020204" pitchFamily="34" charset="0"/>
                      </a:endParaRPr>
                    </a:p>
                    <a:p>
                      <a:pPr rtl="0" fontAlgn="t">
                        <a:spcBef>
                          <a:spcPts val="0"/>
                        </a:spcBef>
                        <a:spcAft>
                          <a:spcPts val="0"/>
                        </a:spcAft>
                      </a:pPr>
                      <a:endParaRPr lang="en-US" sz="3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5929680"/>
                  </a:ext>
                </a:extLst>
              </a:tr>
            </a:tbl>
          </a:graphicData>
        </a:graphic>
      </p:graphicFrame>
      <p:pic>
        <p:nvPicPr>
          <p:cNvPr id="7" name="Picture 6">
            <a:extLst>
              <a:ext uri="{FF2B5EF4-FFF2-40B4-BE49-F238E27FC236}">
                <a16:creationId xmlns:a16="http://schemas.microsoft.com/office/drawing/2014/main" id="{CBF42569-F545-9ACA-2636-B1B9654F9A0C}"/>
              </a:ext>
            </a:extLst>
          </p:cNvPr>
          <p:cNvPicPr>
            <a:picLocks noChangeAspect="1"/>
          </p:cNvPicPr>
          <p:nvPr/>
        </p:nvPicPr>
        <p:blipFill>
          <a:blip r:embed="rId3"/>
          <a:stretch>
            <a:fillRect/>
          </a:stretch>
        </p:blipFill>
        <p:spPr>
          <a:xfrm>
            <a:off x="566475" y="4495800"/>
            <a:ext cx="1400370" cy="1324160"/>
          </a:xfrm>
          <a:prstGeom prst="rect">
            <a:avLst/>
          </a:prstGeom>
        </p:spPr>
      </p:pic>
    </p:spTree>
    <p:extLst>
      <p:ext uri="{BB962C8B-B14F-4D97-AF65-F5344CB8AC3E}">
        <p14:creationId xmlns:p14="http://schemas.microsoft.com/office/powerpoint/2010/main" val="16174475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Partitioning</a:t>
            </a:r>
          </a:p>
        </p:txBody>
      </p:sp>
      <p:sp>
        <p:nvSpPr>
          <p:cNvPr id="3" name="Content Placeholder 2"/>
          <p:cNvSpPr>
            <a:spLocks noGrp="1"/>
          </p:cNvSpPr>
          <p:nvPr>
            <p:ph idx="1"/>
          </p:nvPr>
        </p:nvSpPr>
        <p:spPr>
          <a:xfrm>
            <a:off x="457200" y="1447800"/>
            <a:ext cx="8229600" cy="4953000"/>
          </a:xfrm>
        </p:spPr>
        <p:txBody>
          <a:bodyPr>
            <a:normAutofit/>
          </a:bodyPr>
          <a:lstStyle/>
          <a:p>
            <a:pPr lvl="1"/>
            <a:r>
              <a:rPr lang="en-US" dirty="0"/>
              <a:t>Table partitioning is used to improve performance</a:t>
            </a:r>
          </a:p>
          <a:p>
            <a:pPr lvl="1"/>
            <a:endParaRPr lang="en-US" dirty="0"/>
          </a:p>
          <a:p>
            <a:pPr lvl="1"/>
            <a:endParaRPr lang="en-US" dirty="0"/>
          </a:p>
          <a:p>
            <a:pPr lvl="1"/>
            <a:r>
              <a:rPr lang="en-US" dirty="0"/>
              <a:t>Horizontal (a)</a:t>
            </a:r>
          </a:p>
          <a:p>
            <a:pPr marL="457200" lvl="1" indent="0">
              <a:buNone/>
            </a:pPr>
            <a:endParaRPr lang="en-US" dirty="0"/>
          </a:p>
          <a:p>
            <a:pPr marL="457200" lvl="1" indent="0">
              <a:buNone/>
            </a:pPr>
            <a:endParaRPr lang="en-US" dirty="0"/>
          </a:p>
          <a:p>
            <a:pPr lvl="1"/>
            <a:r>
              <a:rPr lang="en-US" dirty="0"/>
              <a:t>Vertical (b)</a:t>
            </a:r>
          </a:p>
          <a:p>
            <a:pPr lvl="1"/>
            <a:endParaRPr lang="en-US" dirty="0"/>
          </a:p>
          <a:p>
            <a:pPr lvl="1"/>
            <a:endParaRPr lang="en-US" dirty="0"/>
          </a:p>
        </p:txBody>
      </p:sp>
      <p:pic>
        <p:nvPicPr>
          <p:cNvPr id="4" name="Picture 4" descr="DS3-Figure 22-0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05200" y="2791271"/>
            <a:ext cx="4451350" cy="25908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2047"/>
            <a:ext cx="1217464" cy="53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2746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5"/>
          <p:cNvSpPr txBox="1">
            <a:spLocks noGrp="1"/>
          </p:cNvSpPr>
          <p:nvPr>
            <p:ph type="title"/>
          </p:nvPr>
        </p:nvSpPr>
        <p:spPr>
          <a:xfrm>
            <a:off x="228600" y="214313"/>
            <a:ext cx="8715375" cy="14620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br>
              <a:rPr lang="en-US" b="0" i="0" u="none" strike="noStrike" cap="none" dirty="0">
                <a:ea typeface="Tahoma"/>
                <a:cs typeface="Tahoma"/>
                <a:sym typeface="Tahoma"/>
              </a:rPr>
            </a:br>
            <a:br>
              <a:rPr lang="en-US" b="0" i="0" u="none" strike="noStrike" cap="none" dirty="0">
                <a:ea typeface="Tahoma"/>
                <a:cs typeface="Tahoma"/>
                <a:sym typeface="Tahoma"/>
              </a:rPr>
            </a:br>
            <a:r>
              <a:rPr lang="en-US" b="0" i="0" u="none" strike="noStrike" cap="none" dirty="0">
                <a:ea typeface="Tahoma"/>
                <a:cs typeface="Tahoma"/>
                <a:sym typeface="Tahoma"/>
              </a:rPr>
              <a:t>Back to Dimensions…</a:t>
            </a:r>
            <a:br>
              <a:rPr lang="en-US" b="0" i="0" u="none" strike="noStrike" cap="none" dirty="0">
                <a:ea typeface="Tahoma"/>
                <a:cs typeface="Tahoma"/>
                <a:sym typeface="Tahoma"/>
              </a:rPr>
            </a:br>
            <a:r>
              <a:rPr lang="en-US" b="0" i="0" u="none" strike="noStrike" cap="none" dirty="0">
                <a:ea typeface="Tahoma"/>
                <a:cs typeface="Tahoma"/>
                <a:sym typeface="Tahoma"/>
              </a:rPr>
              <a:t>….</a:t>
            </a:r>
            <a:r>
              <a:rPr lang="en-US" sz="4400" dirty="0"/>
              <a:t> Slowly-Changing Dimensions (SCD)</a:t>
            </a:r>
            <a:endParaRPr sz="5400" dirty="0"/>
          </a:p>
        </p:txBody>
      </p:sp>
      <p:sp>
        <p:nvSpPr>
          <p:cNvPr id="170" name="Google Shape;170;p25"/>
          <p:cNvSpPr txBox="1">
            <a:spLocks noGrp="1"/>
          </p:cNvSpPr>
          <p:nvPr>
            <p:ph type="body" idx="1"/>
          </p:nvPr>
        </p:nvSpPr>
        <p:spPr>
          <a:xfrm>
            <a:off x="609600" y="2507856"/>
            <a:ext cx="7772400" cy="3503856"/>
          </a:xfrm>
          <a:prstGeom prst="rect">
            <a:avLst/>
          </a:prstGeom>
          <a:noFill/>
          <a:ln>
            <a:noFill/>
          </a:ln>
        </p:spPr>
        <p:txBody>
          <a:bodyPr spcFirstLastPara="1" wrap="square" lIns="91425" tIns="45700" rIns="91425" bIns="45700" anchor="t" anchorCtr="0">
            <a:noAutofit/>
          </a:bodyPr>
          <a:lstStyle/>
          <a:p>
            <a:pPr>
              <a:lnSpc>
                <a:spcPct val="90000"/>
              </a:lnSpc>
              <a:spcBef>
                <a:spcPts val="0"/>
              </a:spcBef>
              <a:buSzPct val="100000"/>
            </a:pPr>
            <a:r>
              <a:rPr lang="en-US" sz="2960" b="0" i="0" u="none" strike="noStrike" cap="none" dirty="0">
                <a:latin typeface="Tahoma"/>
                <a:ea typeface="Tahoma"/>
                <a:cs typeface="Tahoma"/>
                <a:sym typeface="Tahoma"/>
              </a:rPr>
              <a:t>Type 0 – Don’t Update</a:t>
            </a:r>
          </a:p>
          <a:p>
            <a:pPr>
              <a:lnSpc>
                <a:spcPct val="90000"/>
              </a:lnSpc>
              <a:spcBef>
                <a:spcPts val="0"/>
              </a:spcBef>
              <a:buSzPct val="100000"/>
            </a:pPr>
            <a:r>
              <a:rPr lang="en-US" sz="2960" b="0" i="0" u="none" strike="noStrike" cap="none" dirty="0">
                <a:latin typeface="Tahoma"/>
                <a:ea typeface="Tahoma"/>
                <a:cs typeface="Tahoma"/>
                <a:sym typeface="Tahoma"/>
              </a:rPr>
              <a:t>Type 1 – Overwrite</a:t>
            </a:r>
          </a:p>
          <a:p>
            <a:pPr>
              <a:lnSpc>
                <a:spcPct val="90000"/>
              </a:lnSpc>
              <a:spcBef>
                <a:spcPts val="0"/>
              </a:spcBef>
              <a:buSzPct val="100000"/>
            </a:pPr>
            <a:r>
              <a:rPr lang="en-US" sz="2960" b="0" i="0" u="none" strike="noStrike" cap="none" dirty="0">
                <a:latin typeface="Tahoma"/>
                <a:ea typeface="Tahoma"/>
                <a:cs typeface="Tahoma"/>
                <a:sym typeface="Tahoma"/>
              </a:rPr>
              <a:t>Type 2 – Superseded</a:t>
            </a:r>
          </a:p>
          <a:p>
            <a:pPr>
              <a:lnSpc>
                <a:spcPct val="90000"/>
              </a:lnSpc>
              <a:spcBef>
                <a:spcPts val="0"/>
              </a:spcBef>
              <a:buSzPct val="100000"/>
            </a:pPr>
            <a:r>
              <a:rPr lang="en-US" sz="2960" b="0" i="0" u="none" strike="noStrike" cap="none" dirty="0">
                <a:latin typeface="Tahoma"/>
                <a:ea typeface="Tahoma"/>
                <a:cs typeface="Tahoma"/>
                <a:sym typeface="Tahoma"/>
              </a:rPr>
              <a:t>Type 3 – Extend</a:t>
            </a:r>
          </a:p>
          <a:p>
            <a:pPr>
              <a:lnSpc>
                <a:spcPct val="90000"/>
              </a:lnSpc>
              <a:spcBef>
                <a:spcPts val="0"/>
              </a:spcBef>
              <a:buSzPct val="100000"/>
            </a:pPr>
            <a:r>
              <a:rPr lang="en-US" sz="2960" b="0" i="0" u="none" strike="noStrike" cap="none" dirty="0">
                <a:latin typeface="Tahoma"/>
                <a:ea typeface="Tahoma"/>
                <a:cs typeface="Tahoma"/>
                <a:sym typeface="Tahoma"/>
              </a:rPr>
              <a:t>Type 4 – Mini-dimension</a:t>
            </a:r>
          </a:p>
          <a:p>
            <a:pPr>
              <a:lnSpc>
                <a:spcPct val="90000"/>
              </a:lnSpc>
              <a:spcBef>
                <a:spcPts val="0"/>
              </a:spcBef>
              <a:buSzPct val="100000"/>
            </a:pPr>
            <a:r>
              <a:rPr lang="en-US" sz="2960" b="0" i="0" u="none" strike="noStrike" cap="none" dirty="0">
                <a:latin typeface="Tahoma"/>
                <a:ea typeface="Tahoma"/>
                <a:cs typeface="Tahoma"/>
                <a:sym typeface="Tahoma"/>
              </a:rPr>
              <a:t>Type 5 – Dimension outrigger</a:t>
            </a:r>
          </a:p>
          <a:p>
            <a:pPr>
              <a:lnSpc>
                <a:spcPct val="90000"/>
              </a:lnSpc>
              <a:spcBef>
                <a:spcPts val="0"/>
              </a:spcBef>
              <a:buSzPct val="100000"/>
            </a:pPr>
            <a:r>
              <a:rPr lang="en-US" sz="2960" b="0" i="0" u="none" strike="noStrike" cap="none" dirty="0">
                <a:latin typeface="Tahoma"/>
                <a:ea typeface="Tahoma"/>
                <a:cs typeface="Tahoma"/>
                <a:sym typeface="Tahoma"/>
              </a:rPr>
              <a:t>Type 6 – Type 1 + 2 + 3</a:t>
            </a:r>
          </a:p>
          <a:p>
            <a:pPr>
              <a:lnSpc>
                <a:spcPct val="90000"/>
              </a:lnSpc>
              <a:spcBef>
                <a:spcPts val="0"/>
              </a:spcBef>
              <a:buSzPct val="100000"/>
            </a:pPr>
            <a:r>
              <a:rPr lang="en-US" sz="2960" b="0" i="0" u="none" strike="noStrike" cap="none" dirty="0">
                <a:latin typeface="Tahoma"/>
                <a:ea typeface="Tahoma"/>
                <a:cs typeface="Tahoma"/>
                <a:sym typeface="Tahoma"/>
              </a:rPr>
              <a:t>Type 7 – Independent Durable Dimension</a:t>
            </a:r>
          </a:p>
        </p:txBody>
      </p:sp>
      <p:pic>
        <p:nvPicPr>
          <p:cNvPr id="4" name="Picture 3">
            <a:extLst>
              <a:ext uri="{FF2B5EF4-FFF2-40B4-BE49-F238E27FC236}">
                <a16:creationId xmlns:a16="http://schemas.microsoft.com/office/drawing/2014/main" id="{8A625236-9A01-4077-90C1-A300B9E001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06930202-7112-45BE-B5C4-8FAF212950E9}"/>
              </a:ext>
            </a:extLst>
          </p:cNvPr>
          <p:cNvPicPr>
            <a:picLocks noChangeAspect="1"/>
          </p:cNvPicPr>
          <p:nvPr/>
        </p:nvPicPr>
        <p:blipFill>
          <a:blip r:embed="rId4"/>
          <a:stretch>
            <a:fillRect/>
          </a:stretch>
        </p:blipFill>
        <p:spPr>
          <a:xfrm>
            <a:off x="5334000" y="2133599"/>
            <a:ext cx="3343629" cy="2096075"/>
          </a:xfrm>
          <a:prstGeom prst="rect">
            <a:avLst/>
          </a:prstGeom>
        </p:spPr>
      </p:pic>
      <p:sp>
        <p:nvSpPr>
          <p:cNvPr id="11" name="TextBox 10">
            <a:extLst>
              <a:ext uri="{FF2B5EF4-FFF2-40B4-BE49-F238E27FC236}">
                <a16:creationId xmlns:a16="http://schemas.microsoft.com/office/drawing/2014/main" id="{37E6B546-6129-4DBD-9989-FF08D7AE1327}"/>
              </a:ext>
            </a:extLst>
          </p:cNvPr>
          <p:cNvSpPr txBox="1"/>
          <p:nvPr/>
        </p:nvSpPr>
        <p:spPr>
          <a:xfrm>
            <a:off x="1066800" y="6401348"/>
            <a:ext cx="7900945" cy="341632"/>
          </a:xfrm>
          <a:prstGeom prst="rect">
            <a:avLst/>
          </a:prstGeom>
          <a:noFill/>
        </p:spPr>
        <p:txBody>
          <a:bodyPr wrap="square">
            <a:spAutoFit/>
          </a:bodyPr>
          <a:lstStyle/>
          <a:p>
            <a:pPr>
              <a:lnSpc>
                <a:spcPct val="90000"/>
              </a:lnSpc>
              <a:spcBef>
                <a:spcPts val="0"/>
              </a:spcBef>
              <a:buSzPct val="100000"/>
            </a:pPr>
            <a:r>
              <a:rPr lang="en-US" sz="1800" b="0" i="0" u="none" strike="noStrike" cap="none" dirty="0">
                <a:latin typeface="Tahoma"/>
                <a:ea typeface="Tahoma"/>
                <a:cs typeface="Tahoma"/>
                <a:sym typeface="Tahoma"/>
              </a:rPr>
              <a:t>Above…Spiderman from different dimensions- </a:t>
            </a:r>
            <a:r>
              <a:rPr lang="en-US" sz="1800" b="0" i="0" u="none" strike="noStrike" cap="none" dirty="0" err="1">
                <a:latin typeface="Tahoma"/>
                <a:ea typeface="Tahoma"/>
                <a:cs typeface="Tahoma"/>
                <a:sym typeface="Tahoma"/>
              </a:rPr>
              <a:t>SpiderMan</a:t>
            </a:r>
            <a:r>
              <a:rPr lang="en-US" sz="1800" b="0" i="0" u="none" strike="noStrike" cap="none" dirty="0">
                <a:latin typeface="Tahoma"/>
                <a:ea typeface="Tahoma"/>
                <a:cs typeface="Tahoma"/>
                <a:sym typeface="Tahoma"/>
              </a:rPr>
              <a:t> – No Wa</a:t>
            </a:r>
            <a:r>
              <a:rPr lang="en-US" dirty="0">
                <a:latin typeface="Tahoma"/>
                <a:ea typeface="Tahoma"/>
                <a:cs typeface="Tahoma"/>
                <a:sym typeface="Tahoma"/>
              </a:rPr>
              <a:t>y Home</a:t>
            </a:r>
            <a:endParaRPr lang="en-US" sz="1800" b="0" i="0" u="none" strike="noStrike" cap="none" dirty="0">
              <a:latin typeface="Tahoma"/>
              <a:ea typeface="Tahoma"/>
              <a:cs typeface="Tahoma"/>
              <a:sym typeface="Tahoma"/>
            </a:endParaRPr>
          </a:p>
        </p:txBody>
      </p:sp>
    </p:spTree>
    <p:extLst>
      <p:ext uri="{BB962C8B-B14F-4D97-AF65-F5344CB8AC3E}">
        <p14:creationId xmlns:p14="http://schemas.microsoft.com/office/powerpoint/2010/main" val="22308503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7"/>
          <p:cNvSpPr txBox="1">
            <a:spLocks noGrp="1"/>
          </p:cNvSpPr>
          <p:nvPr>
            <p:ph type="title"/>
          </p:nvPr>
        </p:nvSpPr>
        <p:spPr>
          <a:xfrm>
            <a:off x="1150938" y="214313"/>
            <a:ext cx="7793037" cy="7000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sz="4400" b="0" i="0" u="none" strike="noStrike" cap="none" dirty="0">
                <a:ea typeface="Tahoma"/>
                <a:cs typeface="Tahoma"/>
                <a:sym typeface="Tahoma"/>
              </a:rPr>
              <a:t>SCD Type 4  - mini dimension</a:t>
            </a:r>
            <a:endParaRPr sz="4400" b="0" i="0" u="none" strike="noStrike" cap="none" dirty="0">
              <a:ea typeface="Tahoma"/>
              <a:cs typeface="Tahoma"/>
              <a:sym typeface="Tahoma"/>
            </a:endParaRPr>
          </a:p>
        </p:txBody>
      </p:sp>
      <p:sp>
        <p:nvSpPr>
          <p:cNvPr id="310" name="Google Shape;310;p47"/>
          <p:cNvSpPr txBox="1">
            <a:spLocks noGrp="1"/>
          </p:cNvSpPr>
          <p:nvPr>
            <p:ph type="body" idx="1"/>
          </p:nvPr>
        </p:nvSpPr>
        <p:spPr>
          <a:xfrm>
            <a:off x="685800" y="914400"/>
            <a:ext cx="7014594" cy="2044423"/>
          </a:xfrm>
          <a:prstGeom prst="rect">
            <a:avLst/>
          </a:prstGeom>
          <a:noFill/>
          <a:ln>
            <a:noFill/>
          </a:ln>
        </p:spPr>
        <p:txBody>
          <a:bodyPr spcFirstLastPara="1" wrap="square" lIns="91425" tIns="45700" rIns="91425" bIns="45700" anchor="t" anchorCtr="0">
            <a:noAutofit/>
          </a:bodyPr>
          <a:lstStyle/>
          <a:p>
            <a:pPr marR="0" lvl="0" algn="l" rtl="0">
              <a:spcBef>
                <a:spcPts val="0"/>
              </a:spcBef>
              <a:spcAft>
                <a:spcPts val="0"/>
              </a:spcAft>
              <a:buSzPct val="100000"/>
            </a:pPr>
            <a:r>
              <a:rPr lang="en-US" sz="2800" b="0" i="0" u="none" strike="noStrike" cap="none" dirty="0">
                <a:solidFill>
                  <a:schemeClr val="dk1"/>
                </a:solidFill>
                <a:ea typeface="Tahoma"/>
                <a:cs typeface="Tahoma"/>
                <a:sym typeface="Tahoma"/>
              </a:rPr>
              <a:t>Remove changing attributes to another table</a:t>
            </a:r>
            <a:endParaRPr sz="2800" dirty="0"/>
          </a:p>
          <a:p>
            <a:pPr marR="0" lvl="0" algn="l" rtl="0">
              <a:spcBef>
                <a:spcPts val="640"/>
              </a:spcBef>
              <a:spcAft>
                <a:spcPts val="0"/>
              </a:spcAft>
              <a:buSzPct val="100000"/>
            </a:pPr>
            <a:r>
              <a:rPr lang="en-US" sz="2800" b="0" i="0" u="none" strike="noStrike" cap="none" dirty="0">
                <a:solidFill>
                  <a:schemeClr val="dk1"/>
                </a:solidFill>
                <a:ea typeface="Tahoma"/>
                <a:cs typeface="Tahoma"/>
                <a:sym typeface="Tahoma"/>
              </a:rPr>
              <a:t>Generate a new key for each</a:t>
            </a:r>
            <a:endParaRPr sz="2800" dirty="0"/>
          </a:p>
          <a:p>
            <a:pPr marR="0" lvl="0" algn="l" rtl="0">
              <a:spcBef>
                <a:spcPts val="640"/>
              </a:spcBef>
              <a:spcAft>
                <a:spcPts val="0"/>
              </a:spcAft>
              <a:buSzPct val="100000"/>
            </a:pPr>
            <a:r>
              <a:rPr lang="en-US" sz="2800" b="0" i="0" u="none" strike="noStrike" cap="none" dirty="0">
                <a:solidFill>
                  <a:schemeClr val="dk1"/>
                </a:solidFill>
                <a:ea typeface="Tahoma"/>
                <a:cs typeface="Tahoma"/>
                <a:sym typeface="Tahoma"/>
              </a:rPr>
              <a:t>Split dimension references in fact table to the new ‘mini dimension’</a:t>
            </a:r>
          </a:p>
          <a:p>
            <a:pPr marR="0" lvl="0" algn="l" rtl="0">
              <a:spcBef>
                <a:spcPts val="640"/>
              </a:spcBef>
              <a:spcAft>
                <a:spcPts val="0"/>
              </a:spcAft>
              <a:buSzPct val="100000"/>
            </a:pPr>
            <a:r>
              <a:rPr lang="en-US" sz="2800" dirty="0"/>
              <a:t>No changes to existing dimension table</a:t>
            </a:r>
          </a:p>
          <a:p>
            <a:pPr marL="0" marR="0" lvl="0" indent="0" algn="l" rtl="0">
              <a:spcBef>
                <a:spcPts val="640"/>
              </a:spcBef>
              <a:spcAft>
                <a:spcPts val="0"/>
              </a:spcAft>
              <a:buClr>
                <a:schemeClr val="folHlink"/>
              </a:buClr>
              <a:buSzPts val="1920"/>
              <a:buNone/>
            </a:pPr>
            <a:endParaRPr dirty="0"/>
          </a:p>
          <a:p>
            <a:pPr marL="342900" marR="0" lvl="0" indent="-220980" algn="l" rtl="0">
              <a:spcBef>
                <a:spcPts val="640"/>
              </a:spcBef>
              <a:spcAft>
                <a:spcPts val="0"/>
              </a:spcAft>
              <a:buClr>
                <a:schemeClr val="folHlink"/>
              </a:buClr>
              <a:buSzPts val="1920"/>
              <a:buFont typeface="Noto Sans Symbols"/>
              <a:buNone/>
            </a:pPr>
            <a:endParaRPr sz="3200" b="0" i="0" u="none" strike="noStrike" cap="none" dirty="0">
              <a:solidFill>
                <a:schemeClr val="dk1"/>
              </a:solidFill>
              <a:latin typeface="Tahoma"/>
              <a:ea typeface="Tahoma"/>
              <a:cs typeface="Tahoma"/>
              <a:sym typeface="Tahoma"/>
            </a:endParaRPr>
          </a:p>
        </p:txBody>
      </p:sp>
      <p:pic>
        <p:nvPicPr>
          <p:cNvPr id="5" name="Picture 4">
            <a:extLst>
              <a:ext uri="{FF2B5EF4-FFF2-40B4-BE49-F238E27FC236}">
                <a16:creationId xmlns:a16="http://schemas.microsoft.com/office/drawing/2014/main" id="{BFFC4161-755B-42F9-BB5A-FAFFC5921F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CB77B89D-6E69-4F62-A2EB-3C4FEAC1054B}"/>
              </a:ext>
            </a:extLst>
          </p:cNvPr>
          <p:cNvPicPr>
            <a:picLocks noChangeAspect="1"/>
          </p:cNvPicPr>
          <p:nvPr/>
        </p:nvPicPr>
        <p:blipFill>
          <a:blip r:embed="rId4"/>
          <a:stretch>
            <a:fillRect/>
          </a:stretch>
        </p:blipFill>
        <p:spPr>
          <a:xfrm>
            <a:off x="5257800" y="3733800"/>
            <a:ext cx="3363732" cy="2645498"/>
          </a:xfrm>
          <a:prstGeom prst="rect">
            <a:avLst/>
          </a:prstGeom>
        </p:spPr>
      </p:pic>
      <p:pic>
        <p:nvPicPr>
          <p:cNvPr id="7" name="Picture 6">
            <a:extLst>
              <a:ext uri="{FF2B5EF4-FFF2-40B4-BE49-F238E27FC236}">
                <a16:creationId xmlns:a16="http://schemas.microsoft.com/office/drawing/2014/main" id="{B76AB8DD-47D2-484F-8B0B-8D33099FF7F4}"/>
              </a:ext>
            </a:extLst>
          </p:cNvPr>
          <p:cNvPicPr>
            <a:picLocks noChangeAspect="1"/>
          </p:cNvPicPr>
          <p:nvPr/>
        </p:nvPicPr>
        <p:blipFill>
          <a:blip r:embed="rId5"/>
          <a:stretch>
            <a:fillRect/>
          </a:stretch>
        </p:blipFill>
        <p:spPr>
          <a:xfrm>
            <a:off x="173044" y="3733800"/>
            <a:ext cx="4961466" cy="2110879"/>
          </a:xfrm>
          <a:prstGeom prst="rect">
            <a:avLst/>
          </a:prstGeom>
        </p:spPr>
      </p:pic>
      <p:sp>
        <p:nvSpPr>
          <p:cNvPr id="2" name="Arrow: Right 1">
            <a:extLst>
              <a:ext uri="{FF2B5EF4-FFF2-40B4-BE49-F238E27FC236}">
                <a16:creationId xmlns:a16="http://schemas.microsoft.com/office/drawing/2014/main" id="{13B88691-2F66-3DC9-59D5-8D17CABC5F06}"/>
              </a:ext>
            </a:extLst>
          </p:cNvPr>
          <p:cNvSpPr/>
          <p:nvPr/>
        </p:nvSpPr>
        <p:spPr>
          <a:xfrm rot="3035081">
            <a:off x="232731" y="3392210"/>
            <a:ext cx="801816"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SCD1</a:t>
            </a:r>
          </a:p>
        </p:txBody>
      </p:sp>
      <p:sp>
        <p:nvSpPr>
          <p:cNvPr id="4" name="Arrow: Right 3">
            <a:extLst>
              <a:ext uri="{FF2B5EF4-FFF2-40B4-BE49-F238E27FC236}">
                <a16:creationId xmlns:a16="http://schemas.microsoft.com/office/drawing/2014/main" id="{C40AA4B4-14F5-82D1-8DD2-AE0B5C46B913}"/>
              </a:ext>
            </a:extLst>
          </p:cNvPr>
          <p:cNvSpPr/>
          <p:nvPr/>
        </p:nvSpPr>
        <p:spPr>
          <a:xfrm rot="19189725">
            <a:off x="3120114" y="5332016"/>
            <a:ext cx="1144492"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Frequent</a:t>
            </a:r>
          </a:p>
        </p:txBody>
      </p:sp>
      <p:sp>
        <p:nvSpPr>
          <p:cNvPr id="6" name="Arrow: Right 5">
            <a:extLst>
              <a:ext uri="{FF2B5EF4-FFF2-40B4-BE49-F238E27FC236}">
                <a16:creationId xmlns:a16="http://schemas.microsoft.com/office/drawing/2014/main" id="{31A3FAD1-AA63-9A4C-811B-D55434C7275B}"/>
              </a:ext>
            </a:extLst>
          </p:cNvPr>
          <p:cNvSpPr/>
          <p:nvPr/>
        </p:nvSpPr>
        <p:spPr>
          <a:xfrm rot="18831898">
            <a:off x="125871" y="5595987"/>
            <a:ext cx="801816"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rare</a:t>
            </a:r>
          </a:p>
        </p:txBody>
      </p:sp>
      <p:sp>
        <p:nvSpPr>
          <p:cNvPr id="8" name="Arrow: Right 7">
            <a:extLst>
              <a:ext uri="{FF2B5EF4-FFF2-40B4-BE49-F238E27FC236}">
                <a16:creationId xmlns:a16="http://schemas.microsoft.com/office/drawing/2014/main" id="{F8CB5DB2-972C-9AC4-D8AA-465DB7A798E1}"/>
              </a:ext>
            </a:extLst>
          </p:cNvPr>
          <p:cNvSpPr/>
          <p:nvPr/>
        </p:nvSpPr>
        <p:spPr>
          <a:xfrm rot="2608314">
            <a:off x="3426325" y="3609502"/>
            <a:ext cx="801816"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SCD1</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0"/>
          <p:cNvSpPr txBox="1">
            <a:spLocks noGrp="1"/>
          </p:cNvSpPr>
          <p:nvPr>
            <p:ph type="title"/>
          </p:nvPr>
        </p:nvSpPr>
        <p:spPr>
          <a:xfrm>
            <a:off x="381000" y="214313"/>
            <a:ext cx="8562975" cy="9286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b="0" i="0" u="none" strike="noStrike" cap="none" dirty="0">
                <a:ea typeface="Tahoma"/>
                <a:cs typeface="Tahoma"/>
                <a:sym typeface="Tahoma"/>
              </a:rPr>
              <a:t>SCD Type 5 – Dimension Outrigger</a:t>
            </a:r>
            <a:endParaRPr dirty="0"/>
          </a:p>
        </p:txBody>
      </p:sp>
      <p:sp>
        <p:nvSpPr>
          <p:cNvPr id="328" name="Google Shape;328;p50"/>
          <p:cNvSpPr txBox="1">
            <a:spLocks noGrp="1"/>
          </p:cNvSpPr>
          <p:nvPr>
            <p:ph type="body" idx="1"/>
          </p:nvPr>
        </p:nvSpPr>
        <p:spPr>
          <a:xfrm>
            <a:off x="381000" y="1263636"/>
            <a:ext cx="8238066" cy="4316413"/>
          </a:xfrm>
          <a:prstGeom prst="rect">
            <a:avLst/>
          </a:prstGeom>
          <a:noFill/>
          <a:ln>
            <a:noFill/>
          </a:ln>
        </p:spPr>
        <p:txBody>
          <a:bodyPr spcFirstLastPara="1" wrap="square" lIns="91425" tIns="45700" rIns="91425" bIns="45700" anchor="t" anchorCtr="0">
            <a:noAutofit/>
          </a:bodyPr>
          <a:lstStyle/>
          <a:p>
            <a:pPr marR="0" lvl="0" algn="l" rtl="0">
              <a:spcBef>
                <a:spcPts val="640"/>
              </a:spcBef>
              <a:spcAft>
                <a:spcPts val="0"/>
              </a:spcAft>
              <a:buSzPct val="100000"/>
            </a:pPr>
            <a:r>
              <a:rPr lang="en-US" sz="2000" b="0" i="0" u="none" strike="noStrike" cap="none" dirty="0">
                <a:solidFill>
                  <a:schemeClr val="dk1"/>
                </a:solidFill>
                <a:ea typeface="Tahoma"/>
                <a:cs typeface="Tahoma"/>
                <a:sym typeface="Tahoma"/>
              </a:rPr>
              <a:t>A separate DIM which keeps track of current values (Type 1 SCD) of a mini-dimension (Type 4 CSD) </a:t>
            </a:r>
          </a:p>
          <a:p>
            <a:pPr marR="0" lvl="0" algn="l" rtl="0">
              <a:spcBef>
                <a:spcPts val="640"/>
              </a:spcBef>
              <a:spcAft>
                <a:spcPts val="0"/>
              </a:spcAft>
              <a:buSzPct val="100000"/>
            </a:pPr>
            <a:r>
              <a:rPr lang="en-US" sz="2000" b="0" i="0" u="none" strike="noStrike" cap="none" dirty="0">
                <a:solidFill>
                  <a:schemeClr val="dk1"/>
                </a:solidFill>
                <a:ea typeface="Tahoma"/>
                <a:cs typeface="Tahoma"/>
                <a:sym typeface="Tahoma"/>
              </a:rPr>
              <a:t>The FK attribute in the main dimension links to  the current mini-dimension value</a:t>
            </a:r>
          </a:p>
          <a:p>
            <a:pPr algn="l"/>
            <a:r>
              <a:rPr lang="en-US" sz="1800" b="1" i="0" u="none" strike="noStrike" baseline="0" dirty="0">
                <a:latin typeface="BerkeleyStd-Medium"/>
              </a:rPr>
              <a:t>Outrigger: A foreign key in dimension referencing the current record</a:t>
            </a:r>
            <a:r>
              <a:rPr lang="en-US" sz="1800" b="0" i="0" u="none" strike="noStrike" baseline="0" dirty="0">
                <a:latin typeface="BerkeleyStd-Medium"/>
              </a:rPr>
              <a:t>.</a:t>
            </a:r>
          </a:p>
          <a:p>
            <a:pPr lvl="1"/>
            <a:r>
              <a:rPr lang="en-US" sz="1400" dirty="0">
                <a:latin typeface="BerkeleyStd-Medium"/>
              </a:rPr>
              <a:t>Current Demographics Key FK</a:t>
            </a:r>
            <a:endParaRPr lang="en-US" sz="1400" b="0" i="0" u="none" strike="noStrike" baseline="0" dirty="0">
              <a:latin typeface="BerkeleyStd-Medium"/>
            </a:endParaRPr>
          </a:p>
          <a:p>
            <a:pPr marL="0" indent="0" algn="l">
              <a:buNone/>
            </a:pPr>
            <a:endParaRPr lang="en-US" sz="2400" b="0" i="0" u="none" strike="noStrike" cap="none" dirty="0">
              <a:solidFill>
                <a:schemeClr val="dk1"/>
              </a:solidFill>
              <a:ea typeface="Tahoma"/>
              <a:cs typeface="Tahoma"/>
              <a:sym typeface="Tahoma"/>
            </a:endParaRPr>
          </a:p>
          <a:p>
            <a:pPr marL="457200" lvl="1" indent="0">
              <a:spcBef>
                <a:spcPts val="640"/>
              </a:spcBef>
              <a:buClr>
                <a:schemeClr val="folHlink"/>
              </a:buClr>
              <a:buSzPts val="1920"/>
              <a:buNone/>
            </a:pPr>
            <a:endParaRPr dirty="0"/>
          </a:p>
        </p:txBody>
      </p:sp>
      <p:pic>
        <p:nvPicPr>
          <p:cNvPr id="5" name="Picture 4">
            <a:extLst>
              <a:ext uri="{FF2B5EF4-FFF2-40B4-BE49-F238E27FC236}">
                <a16:creationId xmlns:a16="http://schemas.microsoft.com/office/drawing/2014/main" id="{58E0CA1D-2F50-4525-A9C3-10D27F7A22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59" y="55261"/>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97702F5-9705-4EC7-A909-F9692D0C8CDD}"/>
              </a:ext>
            </a:extLst>
          </p:cNvPr>
          <p:cNvPicPr>
            <a:picLocks noChangeAspect="1"/>
          </p:cNvPicPr>
          <p:nvPr/>
        </p:nvPicPr>
        <p:blipFill>
          <a:blip r:embed="rId4"/>
          <a:stretch>
            <a:fillRect/>
          </a:stretch>
        </p:blipFill>
        <p:spPr>
          <a:xfrm>
            <a:off x="3700631" y="3280896"/>
            <a:ext cx="4304951" cy="1831562"/>
          </a:xfrm>
          <a:prstGeom prst="rect">
            <a:avLst/>
          </a:prstGeom>
        </p:spPr>
      </p:pic>
      <p:pic>
        <p:nvPicPr>
          <p:cNvPr id="3" name="Picture 2">
            <a:extLst>
              <a:ext uri="{FF2B5EF4-FFF2-40B4-BE49-F238E27FC236}">
                <a16:creationId xmlns:a16="http://schemas.microsoft.com/office/drawing/2014/main" id="{6CAA8D03-7C8D-4445-B79F-C2E4FE39FA21}"/>
              </a:ext>
            </a:extLst>
          </p:cNvPr>
          <p:cNvPicPr>
            <a:picLocks noChangeAspect="1"/>
          </p:cNvPicPr>
          <p:nvPr/>
        </p:nvPicPr>
        <p:blipFill>
          <a:blip r:embed="rId5"/>
          <a:stretch>
            <a:fillRect/>
          </a:stretch>
        </p:blipFill>
        <p:spPr>
          <a:xfrm>
            <a:off x="804333" y="5035753"/>
            <a:ext cx="8005233" cy="1556184"/>
          </a:xfrm>
          <a:prstGeom prst="rect">
            <a:avLst/>
          </a:prstGeom>
        </p:spPr>
      </p:pic>
      <p:sp>
        <p:nvSpPr>
          <p:cNvPr id="9" name="Arrow: Right 8">
            <a:extLst>
              <a:ext uri="{FF2B5EF4-FFF2-40B4-BE49-F238E27FC236}">
                <a16:creationId xmlns:a16="http://schemas.microsoft.com/office/drawing/2014/main" id="{D8C1650B-A255-4A10-B2A0-C1616540A4E1}"/>
              </a:ext>
            </a:extLst>
          </p:cNvPr>
          <p:cNvSpPr/>
          <p:nvPr/>
        </p:nvSpPr>
        <p:spPr>
          <a:xfrm>
            <a:off x="1831284" y="3701099"/>
            <a:ext cx="1905699" cy="14836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How to track current instance of mini dim</a:t>
            </a:r>
          </a:p>
        </p:txBody>
      </p:sp>
      <p:sp>
        <p:nvSpPr>
          <p:cNvPr id="7" name="Arrow: Left 6">
            <a:extLst>
              <a:ext uri="{FF2B5EF4-FFF2-40B4-BE49-F238E27FC236}">
                <a16:creationId xmlns:a16="http://schemas.microsoft.com/office/drawing/2014/main" id="{19338998-00E6-4528-8ADB-214F6D402226}"/>
              </a:ext>
            </a:extLst>
          </p:cNvPr>
          <p:cNvSpPr/>
          <p:nvPr/>
        </p:nvSpPr>
        <p:spPr>
          <a:xfrm>
            <a:off x="8005582" y="3701099"/>
            <a:ext cx="994484" cy="74182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Mini-dim SCD4</a:t>
            </a:r>
            <a:endParaRPr lang="en-US" sz="1400" dirty="0"/>
          </a:p>
        </p:txBody>
      </p:sp>
      <p:sp>
        <p:nvSpPr>
          <p:cNvPr id="11" name="Arrow: Right 10">
            <a:extLst>
              <a:ext uri="{FF2B5EF4-FFF2-40B4-BE49-F238E27FC236}">
                <a16:creationId xmlns:a16="http://schemas.microsoft.com/office/drawing/2014/main" id="{C6D42FB4-A3AF-4F10-A49B-37B23E7EF205}"/>
              </a:ext>
            </a:extLst>
          </p:cNvPr>
          <p:cNvSpPr/>
          <p:nvPr/>
        </p:nvSpPr>
        <p:spPr>
          <a:xfrm rot="20615784">
            <a:off x="1799035" y="6196571"/>
            <a:ext cx="1396780" cy="4906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Dim Key Type1</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0"/>
          <p:cNvSpPr txBox="1">
            <a:spLocks noGrp="1"/>
          </p:cNvSpPr>
          <p:nvPr>
            <p:ph type="title"/>
          </p:nvPr>
        </p:nvSpPr>
        <p:spPr>
          <a:xfrm>
            <a:off x="381000" y="214313"/>
            <a:ext cx="8562975" cy="9286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b="0" i="0" u="none" strike="noStrike" cap="none" dirty="0">
                <a:ea typeface="Tahoma"/>
                <a:cs typeface="Tahoma"/>
                <a:sym typeface="Tahoma"/>
              </a:rPr>
              <a:t>SCD Type 5 – Dimension Outrigger</a:t>
            </a:r>
            <a:endParaRPr dirty="0"/>
          </a:p>
        </p:txBody>
      </p:sp>
      <p:sp>
        <p:nvSpPr>
          <p:cNvPr id="328" name="Google Shape;328;p50"/>
          <p:cNvSpPr txBox="1">
            <a:spLocks noGrp="1"/>
          </p:cNvSpPr>
          <p:nvPr>
            <p:ph type="body" idx="1"/>
          </p:nvPr>
        </p:nvSpPr>
        <p:spPr>
          <a:xfrm>
            <a:off x="381000" y="1263636"/>
            <a:ext cx="8238066" cy="4316413"/>
          </a:xfrm>
          <a:prstGeom prst="rect">
            <a:avLst/>
          </a:prstGeom>
          <a:noFill/>
          <a:ln>
            <a:noFill/>
          </a:ln>
        </p:spPr>
        <p:txBody>
          <a:bodyPr spcFirstLastPara="1" wrap="square" lIns="91425" tIns="45700" rIns="91425" bIns="45700" anchor="t" anchorCtr="0">
            <a:noAutofit/>
          </a:bodyPr>
          <a:lstStyle/>
          <a:p>
            <a:pPr marR="0" lvl="0" algn="l" rtl="0">
              <a:spcBef>
                <a:spcPts val="640"/>
              </a:spcBef>
              <a:spcAft>
                <a:spcPts val="0"/>
              </a:spcAft>
              <a:buSzPct val="100000"/>
            </a:pPr>
            <a:r>
              <a:rPr lang="en-US" sz="2400" b="1" i="0" u="none" strike="noStrike" cap="none" dirty="0">
                <a:solidFill>
                  <a:schemeClr val="dk1"/>
                </a:solidFill>
                <a:ea typeface="Tahoma"/>
                <a:cs typeface="Tahoma"/>
                <a:sym typeface="Tahoma"/>
              </a:rPr>
              <a:t>Could we be overcomplicating???</a:t>
            </a:r>
          </a:p>
          <a:p>
            <a:pPr marL="457200" lvl="1" indent="0">
              <a:spcBef>
                <a:spcPts val="640"/>
              </a:spcBef>
              <a:buClr>
                <a:schemeClr val="folHlink"/>
              </a:buClr>
              <a:buSzPts val="1920"/>
              <a:buNone/>
            </a:pPr>
            <a:endParaRPr dirty="0"/>
          </a:p>
        </p:txBody>
      </p:sp>
      <p:pic>
        <p:nvPicPr>
          <p:cNvPr id="5" name="Picture 4">
            <a:extLst>
              <a:ext uri="{FF2B5EF4-FFF2-40B4-BE49-F238E27FC236}">
                <a16:creationId xmlns:a16="http://schemas.microsoft.com/office/drawing/2014/main" id="{58E0CA1D-2F50-4525-A9C3-10D27F7A22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59" y="55261"/>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A895F451-4AB8-4117-8A79-259A79F8A19D}"/>
              </a:ext>
            </a:extLst>
          </p:cNvPr>
          <p:cNvPicPr>
            <a:picLocks noChangeAspect="1"/>
          </p:cNvPicPr>
          <p:nvPr/>
        </p:nvPicPr>
        <p:blipFill>
          <a:blip r:embed="rId4"/>
          <a:stretch>
            <a:fillRect/>
          </a:stretch>
        </p:blipFill>
        <p:spPr>
          <a:xfrm>
            <a:off x="842433" y="2362200"/>
            <a:ext cx="7315200" cy="3657600"/>
          </a:xfrm>
          <a:prstGeom prst="rect">
            <a:avLst/>
          </a:prstGeom>
        </p:spPr>
      </p:pic>
      <p:sp>
        <p:nvSpPr>
          <p:cNvPr id="12" name="Arrow: Right 11">
            <a:extLst>
              <a:ext uri="{FF2B5EF4-FFF2-40B4-BE49-F238E27FC236}">
                <a16:creationId xmlns:a16="http://schemas.microsoft.com/office/drawing/2014/main" id="{F63FD2F8-C188-4D0F-ABBF-FBC91979D946}"/>
              </a:ext>
            </a:extLst>
          </p:cNvPr>
          <p:cNvSpPr/>
          <p:nvPr/>
        </p:nvSpPr>
        <p:spPr>
          <a:xfrm>
            <a:off x="842433" y="4352155"/>
            <a:ext cx="1890319" cy="12509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Keep data flat in the DIM table</a:t>
            </a:r>
          </a:p>
        </p:txBody>
      </p:sp>
    </p:spTree>
    <p:extLst>
      <p:ext uri="{BB962C8B-B14F-4D97-AF65-F5344CB8AC3E}">
        <p14:creationId xmlns:p14="http://schemas.microsoft.com/office/powerpoint/2010/main" val="31933433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2"/>
          <p:cNvSpPr txBox="1">
            <a:spLocks noGrp="1"/>
          </p:cNvSpPr>
          <p:nvPr>
            <p:ph type="title"/>
          </p:nvPr>
        </p:nvSpPr>
        <p:spPr>
          <a:xfrm>
            <a:off x="1098258" y="1"/>
            <a:ext cx="7793037" cy="1501774"/>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b="0" i="0" u="none" strike="noStrike" cap="none" dirty="0">
                <a:latin typeface="+mn-lt"/>
                <a:ea typeface="Tahoma"/>
                <a:cs typeface="Tahoma"/>
                <a:sym typeface="Tahoma"/>
              </a:rPr>
              <a:t>SCD Type 6 </a:t>
            </a:r>
            <a:br>
              <a:rPr lang="en-US" b="0" i="0" u="none" strike="noStrike" cap="none" dirty="0">
                <a:latin typeface="+mn-lt"/>
                <a:ea typeface="Tahoma"/>
                <a:cs typeface="Tahoma"/>
                <a:sym typeface="Tahoma"/>
              </a:rPr>
            </a:br>
            <a:r>
              <a:rPr lang="en-US" b="0" i="0" u="none" strike="noStrike" cap="none" dirty="0">
                <a:latin typeface="+mn-lt"/>
                <a:ea typeface="Tahoma"/>
                <a:cs typeface="Tahoma"/>
                <a:sym typeface="Tahoma"/>
              </a:rPr>
              <a:t>SCD2 +</a:t>
            </a:r>
            <a:r>
              <a:rPr lang="en-US" dirty="0">
                <a:latin typeface="+mn-lt"/>
                <a:ea typeface="Tahoma"/>
                <a:cs typeface="Tahoma"/>
                <a:sym typeface="Tahoma"/>
              </a:rPr>
              <a:t>SCD1+SCD3 Attributes</a:t>
            </a:r>
            <a:endParaRPr dirty="0">
              <a:latin typeface="+mn-lt"/>
            </a:endParaRPr>
          </a:p>
        </p:txBody>
      </p:sp>
      <p:sp>
        <p:nvSpPr>
          <p:cNvPr id="340" name="Google Shape;340;p52"/>
          <p:cNvSpPr txBox="1">
            <a:spLocks noGrp="1"/>
          </p:cNvSpPr>
          <p:nvPr>
            <p:ph type="body" idx="1"/>
          </p:nvPr>
        </p:nvSpPr>
        <p:spPr>
          <a:xfrm>
            <a:off x="914400" y="1501775"/>
            <a:ext cx="7772400" cy="1206968"/>
          </a:xfrm>
          <a:prstGeom prst="rect">
            <a:avLst/>
          </a:prstGeom>
          <a:noFill/>
          <a:ln>
            <a:noFill/>
          </a:ln>
        </p:spPr>
        <p:txBody>
          <a:bodyPr spcFirstLastPara="1" wrap="square" lIns="91425" tIns="45700" rIns="91425" bIns="45700" anchor="t" anchorCtr="0">
            <a:noAutofit/>
          </a:bodyPr>
          <a:lstStyle/>
          <a:p>
            <a:pPr marR="0" lvl="0" algn="l" rtl="0">
              <a:spcBef>
                <a:spcPts val="0"/>
              </a:spcBef>
              <a:spcAft>
                <a:spcPts val="0"/>
              </a:spcAft>
              <a:buSzPct val="100000"/>
            </a:pPr>
            <a:r>
              <a:rPr lang="en-US" sz="2200" b="0" i="0" u="none" strike="noStrike" cap="none" dirty="0">
                <a:solidFill>
                  <a:schemeClr val="dk1"/>
                </a:solidFill>
                <a:ea typeface="Tahoma"/>
                <a:cs typeface="Tahoma"/>
                <a:sym typeface="Tahoma"/>
              </a:rPr>
              <a:t>Start with SCD2 Add new rows when changes occur.</a:t>
            </a:r>
          </a:p>
          <a:p>
            <a:pPr marR="0" lvl="0" algn="l" rtl="0">
              <a:spcBef>
                <a:spcPts val="640"/>
              </a:spcBef>
              <a:spcAft>
                <a:spcPts val="0"/>
              </a:spcAft>
              <a:buSzPct val="100000"/>
            </a:pPr>
            <a:r>
              <a:rPr lang="en-US" sz="2200" dirty="0"/>
              <a:t>Include SCD1 (overwrite some sells) and SCD3 attributes (previous history values) as needed</a:t>
            </a:r>
          </a:p>
        </p:txBody>
      </p:sp>
      <p:pic>
        <p:nvPicPr>
          <p:cNvPr id="5" name="Picture 4">
            <a:extLst>
              <a:ext uri="{FF2B5EF4-FFF2-40B4-BE49-F238E27FC236}">
                <a16:creationId xmlns:a16="http://schemas.microsoft.com/office/drawing/2014/main" id="{AF7BDD6C-9038-4DB9-A049-48F348D3E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59" y="55261"/>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D43A1324-3EC5-4F46-9CB7-D3412628F26C}"/>
              </a:ext>
            </a:extLst>
          </p:cNvPr>
          <p:cNvPicPr>
            <a:picLocks noChangeAspect="1"/>
          </p:cNvPicPr>
          <p:nvPr/>
        </p:nvPicPr>
        <p:blipFill>
          <a:blip r:embed="rId4"/>
          <a:stretch>
            <a:fillRect/>
          </a:stretch>
        </p:blipFill>
        <p:spPr>
          <a:xfrm>
            <a:off x="6477000" y="6711864"/>
            <a:ext cx="1691030" cy="137909"/>
          </a:xfrm>
          <a:prstGeom prst="rect">
            <a:avLst/>
          </a:prstGeom>
        </p:spPr>
      </p:pic>
      <p:sp>
        <p:nvSpPr>
          <p:cNvPr id="12" name="Arrow: Right 11">
            <a:extLst>
              <a:ext uri="{FF2B5EF4-FFF2-40B4-BE49-F238E27FC236}">
                <a16:creationId xmlns:a16="http://schemas.microsoft.com/office/drawing/2014/main" id="{4E84BC23-A241-4BF6-9469-8FD84C3E7F42}"/>
              </a:ext>
            </a:extLst>
          </p:cNvPr>
          <p:cNvSpPr/>
          <p:nvPr/>
        </p:nvSpPr>
        <p:spPr>
          <a:xfrm>
            <a:off x="247766" y="2971800"/>
            <a:ext cx="849499" cy="586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SCD2</a:t>
            </a:r>
          </a:p>
        </p:txBody>
      </p:sp>
      <p:pic>
        <p:nvPicPr>
          <p:cNvPr id="21" name="Picture 20">
            <a:extLst>
              <a:ext uri="{FF2B5EF4-FFF2-40B4-BE49-F238E27FC236}">
                <a16:creationId xmlns:a16="http://schemas.microsoft.com/office/drawing/2014/main" id="{DAC46FDD-B75F-494E-B2FE-E6D70D23BDF3}"/>
              </a:ext>
            </a:extLst>
          </p:cNvPr>
          <p:cNvPicPr>
            <a:picLocks noChangeAspect="1"/>
          </p:cNvPicPr>
          <p:nvPr/>
        </p:nvPicPr>
        <p:blipFill>
          <a:blip r:embed="rId5"/>
          <a:stretch>
            <a:fillRect/>
          </a:stretch>
        </p:blipFill>
        <p:spPr>
          <a:xfrm>
            <a:off x="533400" y="5026653"/>
            <a:ext cx="8610600" cy="1585746"/>
          </a:xfrm>
          <a:prstGeom prst="rect">
            <a:avLst/>
          </a:prstGeom>
        </p:spPr>
      </p:pic>
      <p:sp>
        <p:nvSpPr>
          <p:cNvPr id="26" name="Google Shape;340;p52">
            <a:extLst>
              <a:ext uri="{FF2B5EF4-FFF2-40B4-BE49-F238E27FC236}">
                <a16:creationId xmlns:a16="http://schemas.microsoft.com/office/drawing/2014/main" id="{499E19BE-E37F-4D02-8516-7CE7B8D70D95}"/>
              </a:ext>
            </a:extLst>
          </p:cNvPr>
          <p:cNvSpPr txBox="1">
            <a:spLocks/>
          </p:cNvSpPr>
          <p:nvPr/>
        </p:nvSpPr>
        <p:spPr>
          <a:xfrm>
            <a:off x="914400" y="3804995"/>
            <a:ext cx="7772400" cy="1206968"/>
          </a:xfrm>
          <a:prstGeom prst="rect">
            <a:avLst/>
          </a:prstGeom>
          <a:noFill/>
          <a:ln>
            <a:noFill/>
          </a:ln>
        </p:spPr>
        <p:txBody>
          <a:bodyPr spcFirstLastPara="1" vert="horz" wrap="square" lIns="91425" tIns="45700" rIns="91425" bIns="45700" rtlCol="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buSzPct val="100000"/>
            </a:pPr>
            <a:r>
              <a:rPr lang="en-US" sz="2200" dirty="0">
                <a:solidFill>
                  <a:schemeClr val="dk1"/>
                </a:solidFill>
                <a:ea typeface="Tahoma"/>
                <a:cs typeface="Tahoma"/>
                <a:sym typeface="Tahoma"/>
              </a:rPr>
              <a:t>Historic and Current Department Name (SCD3)</a:t>
            </a:r>
          </a:p>
          <a:p>
            <a:pPr>
              <a:spcBef>
                <a:spcPts val="640"/>
              </a:spcBef>
              <a:buSzPct val="100000"/>
            </a:pPr>
            <a:r>
              <a:rPr lang="en-US" sz="2200" dirty="0"/>
              <a:t>Note how Current Department Name is SCD1 as all records got over-written</a:t>
            </a:r>
          </a:p>
        </p:txBody>
      </p:sp>
      <p:pic>
        <p:nvPicPr>
          <p:cNvPr id="25" name="Picture 24">
            <a:extLst>
              <a:ext uri="{FF2B5EF4-FFF2-40B4-BE49-F238E27FC236}">
                <a16:creationId xmlns:a16="http://schemas.microsoft.com/office/drawing/2014/main" id="{2BF8357C-2024-4357-8B17-8BAD3F2EDC44}"/>
              </a:ext>
            </a:extLst>
          </p:cNvPr>
          <p:cNvPicPr>
            <a:picLocks noChangeAspect="1"/>
          </p:cNvPicPr>
          <p:nvPr/>
        </p:nvPicPr>
        <p:blipFill>
          <a:blip r:embed="rId6"/>
          <a:stretch>
            <a:fillRect/>
          </a:stretch>
        </p:blipFill>
        <p:spPr>
          <a:xfrm>
            <a:off x="1222876" y="2722681"/>
            <a:ext cx="7543800" cy="933397"/>
          </a:xfrm>
          <a:prstGeom prst="rect">
            <a:avLst/>
          </a:prstGeom>
        </p:spPr>
      </p:pic>
      <p:sp>
        <p:nvSpPr>
          <p:cNvPr id="29" name="Arrow: Right 28">
            <a:extLst>
              <a:ext uri="{FF2B5EF4-FFF2-40B4-BE49-F238E27FC236}">
                <a16:creationId xmlns:a16="http://schemas.microsoft.com/office/drawing/2014/main" id="{967C5642-D57B-4AE5-89B9-466385D74724}"/>
              </a:ext>
            </a:extLst>
          </p:cNvPr>
          <p:cNvSpPr/>
          <p:nvPr/>
        </p:nvSpPr>
        <p:spPr>
          <a:xfrm rot="1605624">
            <a:off x="2481089" y="4920300"/>
            <a:ext cx="742076" cy="366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SCD3</a:t>
            </a:r>
          </a:p>
        </p:txBody>
      </p:sp>
      <p:sp>
        <p:nvSpPr>
          <p:cNvPr id="31" name="Arrow: Right 30">
            <a:extLst>
              <a:ext uri="{FF2B5EF4-FFF2-40B4-BE49-F238E27FC236}">
                <a16:creationId xmlns:a16="http://schemas.microsoft.com/office/drawing/2014/main" id="{B67A1EA9-8224-4119-A07D-366633A90736}"/>
              </a:ext>
            </a:extLst>
          </p:cNvPr>
          <p:cNvSpPr/>
          <p:nvPr/>
        </p:nvSpPr>
        <p:spPr>
          <a:xfrm rot="1605624">
            <a:off x="3700289" y="4828895"/>
            <a:ext cx="742076" cy="366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SCD1</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4"/>
          <p:cNvSpPr txBox="1">
            <a:spLocks noGrp="1"/>
          </p:cNvSpPr>
          <p:nvPr>
            <p:ph type="title"/>
          </p:nvPr>
        </p:nvSpPr>
        <p:spPr>
          <a:xfrm>
            <a:off x="1150938" y="214313"/>
            <a:ext cx="7793037" cy="1233487"/>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None/>
            </a:pPr>
            <a:r>
              <a:rPr lang="en-US" b="0" i="0" u="none" strike="noStrike" cap="none" dirty="0">
                <a:ea typeface="Tahoma"/>
                <a:cs typeface="Tahoma"/>
                <a:sym typeface="Tahoma"/>
              </a:rPr>
              <a:t>SCD Type 7</a:t>
            </a:r>
            <a:br>
              <a:rPr lang="en-US" b="0" i="0" u="none" strike="noStrike" cap="none" dirty="0">
                <a:ea typeface="Tahoma"/>
                <a:cs typeface="Tahoma"/>
                <a:sym typeface="Tahoma"/>
              </a:rPr>
            </a:br>
            <a:r>
              <a:rPr lang="en-US" b="0" i="0" u="none" strike="noStrike" cap="none" dirty="0">
                <a:ea typeface="Tahoma"/>
                <a:cs typeface="Tahoma"/>
                <a:sym typeface="Tahoma"/>
              </a:rPr>
              <a:t>Redundant SCD 1 and SCD 2</a:t>
            </a:r>
            <a:endParaRPr b="0" i="0" u="none" strike="noStrike" cap="none" dirty="0">
              <a:ea typeface="Tahoma"/>
              <a:cs typeface="Tahoma"/>
              <a:sym typeface="Tahoma"/>
            </a:endParaRPr>
          </a:p>
        </p:txBody>
      </p:sp>
      <p:pic>
        <p:nvPicPr>
          <p:cNvPr id="5" name="Picture 4">
            <a:extLst>
              <a:ext uri="{FF2B5EF4-FFF2-40B4-BE49-F238E27FC236}">
                <a16:creationId xmlns:a16="http://schemas.microsoft.com/office/drawing/2014/main" id="{4ACCDC3E-AD4B-4050-960D-EE5DEE939D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59" y="55261"/>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6B2E5155-220A-4840-9F56-CA6ADEAA53CB}"/>
              </a:ext>
            </a:extLst>
          </p:cNvPr>
          <p:cNvSpPr>
            <a:spLocks noGrp="1"/>
          </p:cNvSpPr>
          <p:nvPr>
            <p:ph idx="1"/>
          </p:nvPr>
        </p:nvSpPr>
        <p:spPr>
          <a:xfrm>
            <a:off x="457200" y="1600201"/>
            <a:ext cx="8077200" cy="1066799"/>
          </a:xfrm>
        </p:spPr>
        <p:txBody>
          <a:bodyPr>
            <a:normAutofit/>
          </a:bodyPr>
          <a:lstStyle/>
          <a:p>
            <a:r>
              <a:rPr lang="en-US" sz="2000" dirty="0"/>
              <a:t>Keep both SCD1 and SCD2 for different questions</a:t>
            </a:r>
          </a:p>
          <a:p>
            <a:r>
              <a:rPr lang="en-US" sz="2000" dirty="0"/>
              <a:t>Some questions might be answered by SCD1 instead of analyzing SCD2</a:t>
            </a:r>
          </a:p>
        </p:txBody>
      </p:sp>
      <p:pic>
        <p:nvPicPr>
          <p:cNvPr id="7" name="Picture 6">
            <a:extLst>
              <a:ext uri="{FF2B5EF4-FFF2-40B4-BE49-F238E27FC236}">
                <a16:creationId xmlns:a16="http://schemas.microsoft.com/office/drawing/2014/main" id="{4DFBD557-8191-4A0D-9F58-8A1046BD61E9}"/>
              </a:ext>
            </a:extLst>
          </p:cNvPr>
          <p:cNvPicPr>
            <a:picLocks noChangeAspect="1"/>
          </p:cNvPicPr>
          <p:nvPr/>
        </p:nvPicPr>
        <p:blipFill>
          <a:blip r:embed="rId4"/>
          <a:stretch>
            <a:fillRect/>
          </a:stretch>
        </p:blipFill>
        <p:spPr>
          <a:xfrm>
            <a:off x="838200" y="2330726"/>
            <a:ext cx="6172200" cy="2129523"/>
          </a:xfrm>
          <a:prstGeom prst="rect">
            <a:avLst/>
          </a:prstGeom>
        </p:spPr>
      </p:pic>
      <p:pic>
        <p:nvPicPr>
          <p:cNvPr id="9" name="Picture 8">
            <a:extLst>
              <a:ext uri="{FF2B5EF4-FFF2-40B4-BE49-F238E27FC236}">
                <a16:creationId xmlns:a16="http://schemas.microsoft.com/office/drawing/2014/main" id="{DCC07707-8512-48C8-BDEC-2DEFA720C67B}"/>
              </a:ext>
            </a:extLst>
          </p:cNvPr>
          <p:cNvPicPr>
            <a:picLocks noChangeAspect="1"/>
          </p:cNvPicPr>
          <p:nvPr/>
        </p:nvPicPr>
        <p:blipFill>
          <a:blip r:embed="rId5"/>
          <a:stretch>
            <a:fillRect/>
          </a:stretch>
        </p:blipFill>
        <p:spPr>
          <a:xfrm>
            <a:off x="3352800" y="4165331"/>
            <a:ext cx="5475439" cy="2415635"/>
          </a:xfrm>
          <a:prstGeom prst="rect">
            <a:avLst/>
          </a:prstGeom>
        </p:spPr>
      </p:pic>
      <p:sp>
        <p:nvSpPr>
          <p:cNvPr id="12" name="Arrow: Right 11">
            <a:extLst>
              <a:ext uri="{FF2B5EF4-FFF2-40B4-BE49-F238E27FC236}">
                <a16:creationId xmlns:a16="http://schemas.microsoft.com/office/drawing/2014/main" id="{2D4BF3C3-3268-413C-BBBF-74C02E900D30}"/>
              </a:ext>
            </a:extLst>
          </p:cNvPr>
          <p:cNvSpPr/>
          <p:nvPr/>
        </p:nvSpPr>
        <p:spPr>
          <a:xfrm>
            <a:off x="193441" y="2667000"/>
            <a:ext cx="742834"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SCD2</a:t>
            </a:r>
          </a:p>
        </p:txBody>
      </p:sp>
      <p:sp>
        <p:nvSpPr>
          <p:cNvPr id="13" name="Arrow: Right 12">
            <a:extLst>
              <a:ext uri="{FF2B5EF4-FFF2-40B4-BE49-F238E27FC236}">
                <a16:creationId xmlns:a16="http://schemas.microsoft.com/office/drawing/2014/main" id="{11EE6983-C851-4C46-8756-56DE7A0EA877}"/>
              </a:ext>
            </a:extLst>
          </p:cNvPr>
          <p:cNvSpPr/>
          <p:nvPr/>
        </p:nvSpPr>
        <p:spPr>
          <a:xfrm>
            <a:off x="4343401" y="3395487"/>
            <a:ext cx="762000" cy="5669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SCD1</a:t>
            </a:r>
          </a:p>
        </p:txBody>
      </p:sp>
      <p:sp>
        <p:nvSpPr>
          <p:cNvPr id="14" name="Arrow: Right 13">
            <a:extLst>
              <a:ext uri="{FF2B5EF4-FFF2-40B4-BE49-F238E27FC236}">
                <a16:creationId xmlns:a16="http://schemas.microsoft.com/office/drawing/2014/main" id="{2B174DED-7C80-471E-BD8A-1C9FABDB1B52}"/>
              </a:ext>
            </a:extLst>
          </p:cNvPr>
          <p:cNvSpPr/>
          <p:nvPr/>
        </p:nvSpPr>
        <p:spPr>
          <a:xfrm>
            <a:off x="2514600" y="4615480"/>
            <a:ext cx="742834"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SCD2</a:t>
            </a:r>
          </a:p>
        </p:txBody>
      </p:sp>
      <p:sp>
        <p:nvSpPr>
          <p:cNvPr id="15" name="Arrow: Right 14">
            <a:extLst>
              <a:ext uri="{FF2B5EF4-FFF2-40B4-BE49-F238E27FC236}">
                <a16:creationId xmlns:a16="http://schemas.microsoft.com/office/drawing/2014/main" id="{C47C9EE7-FCC9-4834-A1B6-0C9D1156A113}"/>
              </a:ext>
            </a:extLst>
          </p:cNvPr>
          <p:cNvSpPr/>
          <p:nvPr/>
        </p:nvSpPr>
        <p:spPr>
          <a:xfrm>
            <a:off x="2455619" y="5791200"/>
            <a:ext cx="801816"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SCD1</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793A0-AA10-40CE-A2F3-05E02453F466}"/>
              </a:ext>
            </a:extLst>
          </p:cNvPr>
          <p:cNvSpPr>
            <a:spLocks noGrp="1"/>
          </p:cNvSpPr>
          <p:nvPr>
            <p:ph type="title"/>
          </p:nvPr>
        </p:nvSpPr>
        <p:spPr>
          <a:xfrm>
            <a:off x="914401" y="228600"/>
            <a:ext cx="7391399" cy="813391"/>
          </a:xfrm>
        </p:spPr>
        <p:txBody>
          <a:bodyPr>
            <a:normAutofit/>
          </a:bodyPr>
          <a:lstStyle/>
          <a:p>
            <a:r>
              <a:rPr lang="en-US" dirty="0"/>
              <a:t>Fact Table Types- Kimball</a:t>
            </a:r>
          </a:p>
        </p:txBody>
      </p:sp>
      <p:pic>
        <p:nvPicPr>
          <p:cNvPr id="4" name="Picture 3">
            <a:extLst>
              <a:ext uri="{FF2B5EF4-FFF2-40B4-BE49-F238E27FC236}">
                <a16:creationId xmlns:a16="http://schemas.microsoft.com/office/drawing/2014/main" id="{EDD2ED24-73DA-492F-B55A-17635D491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1DB816BE-5D57-267E-91A4-1C21CD815C45}"/>
              </a:ext>
            </a:extLst>
          </p:cNvPr>
          <p:cNvPicPr>
            <a:picLocks noChangeAspect="1"/>
          </p:cNvPicPr>
          <p:nvPr/>
        </p:nvPicPr>
        <p:blipFill>
          <a:blip r:embed="rId4"/>
          <a:stretch>
            <a:fillRect/>
          </a:stretch>
        </p:blipFill>
        <p:spPr>
          <a:xfrm>
            <a:off x="304800" y="1752600"/>
            <a:ext cx="8382000" cy="3739662"/>
          </a:xfrm>
          <a:prstGeom prst="rect">
            <a:avLst/>
          </a:prstGeom>
        </p:spPr>
      </p:pic>
    </p:spTree>
    <p:extLst>
      <p:ext uri="{BB962C8B-B14F-4D97-AF65-F5344CB8AC3E}">
        <p14:creationId xmlns:p14="http://schemas.microsoft.com/office/powerpoint/2010/main" val="37421460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793A0-AA10-40CE-A2F3-05E02453F466}"/>
              </a:ext>
            </a:extLst>
          </p:cNvPr>
          <p:cNvSpPr>
            <a:spLocks noGrp="1"/>
          </p:cNvSpPr>
          <p:nvPr>
            <p:ph type="title"/>
          </p:nvPr>
        </p:nvSpPr>
        <p:spPr>
          <a:xfrm>
            <a:off x="914401" y="228600"/>
            <a:ext cx="7391399" cy="813391"/>
          </a:xfrm>
        </p:spPr>
        <p:txBody>
          <a:bodyPr/>
          <a:lstStyle/>
          <a:p>
            <a:r>
              <a:rPr lang="en-US" dirty="0"/>
              <a:t>Fact Table Types- Kimball</a:t>
            </a:r>
          </a:p>
        </p:txBody>
      </p:sp>
      <p:pic>
        <p:nvPicPr>
          <p:cNvPr id="4" name="Picture 3">
            <a:extLst>
              <a:ext uri="{FF2B5EF4-FFF2-40B4-BE49-F238E27FC236}">
                <a16:creationId xmlns:a16="http://schemas.microsoft.com/office/drawing/2014/main" id="{EDD2ED24-73DA-492F-B55A-17635D491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2">
            <a:extLst>
              <a:ext uri="{FF2B5EF4-FFF2-40B4-BE49-F238E27FC236}">
                <a16:creationId xmlns:a16="http://schemas.microsoft.com/office/drawing/2014/main" id="{73DF1999-EB6D-E803-6AAB-CAEE08596A2D}"/>
              </a:ext>
            </a:extLst>
          </p:cNvPr>
          <p:cNvSpPr txBox="1">
            <a:spLocks/>
          </p:cNvSpPr>
          <p:nvPr/>
        </p:nvSpPr>
        <p:spPr>
          <a:xfrm>
            <a:off x="188912" y="1041991"/>
            <a:ext cx="8421688" cy="170120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Accumulating </a:t>
            </a:r>
          </a:p>
          <a:p>
            <a:pPr lvl="1"/>
            <a:r>
              <a:rPr lang="en-US" sz="2400" dirty="0"/>
              <a:t>Measure velocity - comparing aggregates over time</a:t>
            </a:r>
          </a:p>
          <a:p>
            <a:pPr lvl="1"/>
            <a:r>
              <a:rPr lang="en-US" sz="2400" dirty="0"/>
              <a:t>Notice many role-playing and bitemporal dates</a:t>
            </a:r>
          </a:p>
          <a:p>
            <a:pPr lvl="1"/>
            <a:endParaRPr lang="en-US" sz="2400" dirty="0"/>
          </a:p>
        </p:txBody>
      </p:sp>
      <p:pic>
        <p:nvPicPr>
          <p:cNvPr id="1028" name="Picture 4">
            <a:extLst>
              <a:ext uri="{FF2B5EF4-FFF2-40B4-BE49-F238E27FC236}">
                <a16:creationId xmlns:a16="http://schemas.microsoft.com/office/drawing/2014/main" id="{B3502CC3-AA24-748B-8D4F-31999EA46A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2667000"/>
            <a:ext cx="5164345" cy="414683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8E93D40-24C3-6C3D-5031-A9B97E6B462B}"/>
              </a:ext>
            </a:extLst>
          </p:cNvPr>
          <p:cNvSpPr txBox="1"/>
          <p:nvPr/>
        </p:nvSpPr>
        <p:spPr>
          <a:xfrm>
            <a:off x="322055" y="2667000"/>
            <a:ext cx="3335545" cy="2585323"/>
          </a:xfrm>
          <a:prstGeom prst="rect">
            <a:avLst/>
          </a:prstGeom>
          <a:noFill/>
        </p:spPr>
        <p:txBody>
          <a:bodyPr wrap="square">
            <a:spAutoFit/>
          </a:bodyPr>
          <a:lstStyle/>
          <a:p>
            <a:pPr marL="742950" lvl="1" indent="-285750">
              <a:buFont typeface="Arial" panose="020B0604020202020204" pitchFamily="34" charset="0"/>
              <a:buChar char="•"/>
            </a:pPr>
            <a:r>
              <a:rPr lang="en-US" sz="1800" dirty="0"/>
              <a:t>Initially the fact has many null values for dates and measures, data is updated as the process is ongoing</a:t>
            </a:r>
          </a:p>
          <a:p>
            <a:pPr marL="742950" lvl="1" indent="-285750">
              <a:buFont typeface="Arial" panose="020B0604020202020204" pitchFamily="34" charset="0"/>
              <a:buChar char="•"/>
            </a:pPr>
            <a:r>
              <a:rPr lang="en-US" dirty="0"/>
              <a:t>Note the Lag at the bottom to show differences in time between measures</a:t>
            </a:r>
            <a:endParaRPr lang="en-US" sz="1800" dirty="0"/>
          </a:p>
        </p:txBody>
      </p:sp>
    </p:spTree>
    <p:extLst>
      <p:ext uri="{BB962C8B-B14F-4D97-AF65-F5344CB8AC3E}">
        <p14:creationId xmlns:p14="http://schemas.microsoft.com/office/powerpoint/2010/main" val="4220881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457200" y="1600200"/>
            <a:ext cx="8229600" cy="4983162"/>
          </a:xfrm>
        </p:spPr>
        <p:txBody>
          <a:bodyPr>
            <a:normAutofit fontScale="85000" lnSpcReduction="20000"/>
          </a:bodyPr>
          <a:lstStyle/>
          <a:p>
            <a:r>
              <a:rPr lang="en-GB" dirty="0"/>
              <a:t>BU MET CS689 Module 2</a:t>
            </a:r>
          </a:p>
          <a:p>
            <a:r>
              <a:rPr lang="en-US" dirty="0"/>
              <a:t>Kimball, Ralph, and </a:t>
            </a:r>
            <a:r>
              <a:rPr lang="en-US" dirty="0" err="1"/>
              <a:t>Margy</a:t>
            </a:r>
            <a:r>
              <a:rPr lang="en-US" dirty="0"/>
              <a:t> Ross. The Data Warehouse Toolkit: The Definitive Guide to Dimensional Modeling. John Wiley Sons, 2013. </a:t>
            </a:r>
          </a:p>
          <a:p>
            <a:r>
              <a:rPr lang="en-US" dirty="0"/>
              <a:t>Krishnan, K. (2013). Data warehousing in the age of big data. Morgan Kaufmann. </a:t>
            </a:r>
          </a:p>
          <a:p>
            <a:r>
              <a:rPr lang="en-US" dirty="0"/>
              <a:t>Coronel, Morris, Rob </a:t>
            </a:r>
            <a:r>
              <a:rPr lang="en-US"/>
              <a:t>(2023).</a:t>
            </a:r>
            <a:r>
              <a:rPr lang="en-US" i="1"/>
              <a:t> </a:t>
            </a:r>
            <a:r>
              <a:rPr lang="en-US" i="1" dirty="0"/>
              <a:t>Database Systems: Design, Implementation &amp; Management.  Ninth Edition</a:t>
            </a:r>
            <a:r>
              <a:rPr lang="en-US" dirty="0"/>
              <a:t>. Boston: Cengage Learning</a:t>
            </a:r>
          </a:p>
          <a:p>
            <a:r>
              <a:rPr lang="en-US" dirty="0"/>
              <a:t>Fowler, Martin. “Bitemporal History.” Martinfowler.com, 7 Apr. 2021, https://martinfowler.com/articles/bitemporal-history.html. </a:t>
            </a:r>
          </a:p>
          <a:p>
            <a:endParaRPr lang="en-US" dirty="0"/>
          </a:p>
          <a:p>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6200"/>
            <a:ext cx="1447800" cy="634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4121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A341F-0D2B-B335-89CA-7E914CEEAD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A13F9E-C035-5043-C9B7-F9C8C4A2B8C6}"/>
              </a:ext>
            </a:extLst>
          </p:cNvPr>
          <p:cNvSpPr>
            <a:spLocks noGrp="1"/>
          </p:cNvSpPr>
          <p:nvPr>
            <p:ph type="title"/>
          </p:nvPr>
        </p:nvSpPr>
        <p:spPr>
          <a:xfrm>
            <a:off x="152401" y="228600"/>
            <a:ext cx="8790268" cy="1219200"/>
          </a:xfrm>
        </p:spPr>
        <p:txBody>
          <a:bodyPr>
            <a:normAutofit fontScale="90000"/>
          </a:bodyPr>
          <a:lstStyle/>
          <a:p>
            <a:r>
              <a:rPr lang="en-US" dirty="0"/>
              <a:t>Aligning Kimball’s goals to </a:t>
            </a:r>
            <a:br>
              <a:rPr lang="en-US" dirty="0"/>
            </a:br>
            <a:r>
              <a:rPr lang="en-US" dirty="0"/>
              <a:t>DW Framework</a:t>
            </a:r>
          </a:p>
        </p:txBody>
      </p:sp>
      <p:pic>
        <p:nvPicPr>
          <p:cNvPr id="4" name="Picture 3">
            <a:extLst>
              <a:ext uri="{FF2B5EF4-FFF2-40B4-BE49-F238E27FC236}">
                <a16:creationId xmlns:a16="http://schemas.microsoft.com/office/drawing/2014/main" id="{3743E4CF-05B0-96AE-F8EA-D6F30558B9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6009"/>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a:extLst>
              <a:ext uri="{FF2B5EF4-FFF2-40B4-BE49-F238E27FC236}">
                <a16:creationId xmlns:a16="http://schemas.microsoft.com/office/drawing/2014/main" id="{D2513F7A-EB27-E01F-EB1F-1C099AAFC279}"/>
              </a:ext>
            </a:extLst>
          </p:cNvPr>
          <p:cNvGraphicFramePr>
            <a:graphicFrameLocks noGrp="1"/>
          </p:cNvGraphicFramePr>
          <p:nvPr>
            <p:extLst>
              <p:ext uri="{D42A27DB-BD31-4B8C-83A1-F6EECF244321}">
                <p14:modId xmlns:p14="http://schemas.microsoft.com/office/powerpoint/2010/main" val="1814739762"/>
              </p:ext>
            </p:extLst>
          </p:nvPr>
        </p:nvGraphicFramePr>
        <p:xfrm>
          <a:off x="457200" y="1828800"/>
          <a:ext cx="7924800" cy="4643120"/>
        </p:xfrm>
        <a:graphic>
          <a:graphicData uri="http://schemas.openxmlformats.org/drawingml/2006/table">
            <a:tbl>
              <a:tblPr/>
              <a:tblGrid>
                <a:gridCol w="1453337">
                  <a:extLst>
                    <a:ext uri="{9D8B030D-6E8A-4147-A177-3AD203B41FA5}">
                      <a16:colId xmlns:a16="http://schemas.microsoft.com/office/drawing/2014/main" val="3017256857"/>
                    </a:ext>
                  </a:extLst>
                </a:gridCol>
                <a:gridCol w="3068155">
                  <a:extLst>
                    <a:ext uri="{9D8B030D-6E8A-4147-A177-3AD203B41FA5}">
                      <a16:colId xmlns:a16="http://schemas.microsoft.com/office/drawing/2014/main" val="2483069997"/>
                    </a:ext>
                  </a:extLst>
                </a:gridCol>
                <a:gridCol w="3403308">
                  <a:extLst>
                    <a:ext uri="{9D8B030D-6E8A-4147-A177-3AD203B41FA5}">
                      <a16:colId xmlns:a16="http://schemas.microsoft.com/office/drawing/2014/main" val="1721548449"/>
                    </a:ext>
                  </a:extLst>
                </a:gridCol>
              </a:tblGrid>
              <a:tr h="444926">
                <a:tc>
                  <a:txBody>
                    <a:bodyPr/>
                    <a:lstStyle/>
                    <a:p>
                      <a:pPr rtl="0" fontAlgn="t">
                        <a:spcBef>
                          <a:spcPts val="0"/>
                        </a:spcBef>
                        <a:spcAft>
                          <a:spcPts val="0"/>
                        </a:spcAft>
                      </a:pPr>
                      <a:r>
                        <a:rPr lang="en-US" sz="1800" b="1" i="0" u="none" strike="noStrike" dirty="0">
                          <a:solidFill>
                            <a:srgbClr val="000000"/>
                          </a:solidFill>
                          <a:effectLst/>
                          <a:latin typeface="Arial" panose="020B0604020202020204" pitchFamily="34" charset="0"/>
                        </a:rPr>
                        <a:t>DW Framework</a:t>
                      </a:r>
                      <a:endParaRPr lang="en-US" sz="3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800" b="1" i="0" u="none" strike="noStrike" dirty="0">
                          <a:solidFill>
                            <a:srgbClr val="000000"/>
                          </a:solidFill>
                          <a:effectLst/>
                          <a:latin typeface="Arial" panose="020B0604020202020204" pitchFamily="34" charset="0"/>
                        </a:rPr>
                        <a:t>Aligned Goals</a:t>
                      </a:r>
                      <a:endParaRPr lang="en-US" sz="3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800" b="1" i="0" u="none" strike="noStrike">
                          <a:solidFill>
                            <a:srgbClr val="000000"/>
                          </a:solidFill>
                          <a:effectLst/>
                          <a:latin typeface="Arial" panose="020B0604020202020204" pitchFamily="34" charset="0"/>
                        </a:rPr>
                        <a:t>Reasoning</a:t>
                      </a:r>
                      <a:endParaRPr lang="en-US" sz="3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5162457"/>
                  </a:ext>
                </a:extLst>
              </a:tr>
              <a:tr h="1273409">
                <a:tc>
                  <a:txBody>
                    <a:bodyPr/>
                    <a:lstStyle/>
                    <a:p>
                      <a:pPr rtl="0" fontAlgn="t">
                        <a:spcBef>
                          <a:spcPts val="0"/>
                        </a:spcBef>
                        <a:spcAft>
                          <a:spcPts val="1200"/>
                        </a:spcAft>
                      </a:pPr>
                      <a:r>
                        <a:rPr lang="en-US" sz="1800" b="1" i="0" u="none" strike="noStrike" dirty="0">
                          <a:solidFill>
                            <a:srgbClr val="000000"/>
                          </a:solidFill>
                          <a:effectLst/>
                          <a:latin typeface="Arial" panose="020B0604020202020204" pitchFamily="34" charset="0"/>
                        </a:rPr>
                        <a:t>Establish and maintain Data engineering pipelines</a:t>
                      </a:r>
                      <a:endParaRPr lang="en-US" sz="3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1. Make information easily </a:t>
                      </a:r>
                      <a:r>
                        <a:rPr lang="en-US" sz="1800" b="1" i="0" u="none" strike="noStrike" dirty="0">
                          <a:solidFill>
                            <a:srgbClr val="000000"/>
                          </a:solidFill>
                          <a:effectLst/>
                          <a:latin typeface="Arial" panose="020B0604020202020204" pitchFamily="34" charset="0"/>
                        </a:rPr>
                        <a:t>accessible</a:t>
                      </a:r>
                      <a:endParaRPr lang="en-US" sz="3200" dirty="0">
                        <a:effectLst/>
                      </a:endParaRPr>
                    </a:p>
                    <a:p>
                      <a:pPr rtl="0" fontAlgn="t">
                        <a:spcBef>
                          <a:spcPts val="0"/>
                        </a:spcBef>
                        <a:spcAft>
                          <a:spcPts val="0"/>
                        </a:spcAft>
                      </a:pPr>
                      <a:r>
                        <a:rPr lang="en-US" sz="1800" b="0" i="0" u="none" strike="noStrike" dirty="0">
                          <a:solidFill>
                            <a:srgbClr val="000000"/>
                          </a:solidFill>
                          <a:effectLst/>
                          <a:latin typeface="Arial" panose="020B0604020202020204" pitchFamily="34" charset="0"/>
                        </a:rPr>
                        <a:t>2. Present information </a:t>
                      </a:r>
                      <a:r>
                        <a:rPr lang="en-US" sz="1800" b="1" i="0" u="none" strike="noStrike" dirty="0">
                          <a:solidFill>
                            <a:srgbClr val="000000"/>
                          </a:solidFill>
                          <a:effectLst/>
                          <a:latin typeface="Arial" panose="020B0604020202020204" pitchFamily="34" charset="0"/>
                        </a:rPr>
                        <a:t>consistently</a:t>
                      </a:r>
                      <a:endParaRPr lang="en-US" sz="3200" dirty="0">
                        <a:effectLst/>
                      </a:endParaRPr>
                    </a:p>
                    <a:p>
                      <a:pPr rtl="0" fontAlgn="t">
                        <a:spcBef>
                          <a:spcPts val="0"/>
                        </a:spcBef>
                        <a:spcAft>
                          <a:spcPts val="0"/>
                        </a:spcAft>
                      </a:pPr>
                      <a:r>
                        <a:rPr lang="en-US" sz="1800" b="0" i="0" u="none" strike="noStrike" dirty="0">
                          <a:solidFill>
                            <a:srgbClr val="000000"/>
                          </a:solidFill>
                          <a:effectLst/>
                          <a:latin typeface="Arial" panose="020B0604020202020204" pitchFamily="34" charset="0"/>
                        </a:rPr>
                        <a:t>3.</a:t>
                      </a:r>
                      <a:r>
                        <a:rPr lang="en-US" sz="1800" b="1" i="0" u="none" strike="noStrike" dirty="0">
                          <a:solidFill>
                            <a:srgbClr val="000000"/>
                          </a:solidFill>
                          <a:effectLst/>
                          <a:latin typeface="Arial" panose="020B0604020202020204" pitchFamily="34" charset="0"/>
                        </a:rPr>
                        <a:t> Adapt </a:t>
                      </a:r>
                      <a:r>
                        <a:rPr lang="en-US" sz="1800" b="0" i="0" u="none" strike="noStrike" dirty="0">
                          <a:solidFill>
                            <a:srgbClr val="000000"/>
                          </a:solidFill>
                          <a:effectLst/>
                          <a:latin typeface="Arial" panose="020B0604020202020204" pitchFamily="34" charset="0"/>
                        </a:rPr>
                        <a:t>to change</a:t>
                      </a:r>
                      <a:endParaRPr lang="en-US" sz="3200" dirty="0">
                        <a:effectLst/>
                      </a:endParaRPr>
                    </a:p>
                    <a:p>
                      <a:pPr rtl="0" fontAlgn="t">
                        <a:spcBef>
                          <a:spcPts val="0"/>
                        </a:spcBef>
                        <a:spcAft>
                          <a:spcPts val="0"/>
                        </a:spcAft>
                      </a:pPr>
                      <a:r>
                        <a:rPr lang="en-US" sz="1800" b="0" i="0" u="none" strike="noStrike" dirty="0">
                          <a:solidFill>
                            <a:srgbClr val="000000"/>
                          </a:solidFill>
                          <a:effectLst/>
                          <a:latin typeface="Arial" panose="020B0604020202020204" pitchFamily="34" charset="0"/>
                        </a:rPr>
                        <a:t>4. Present information in a </a:t>
                      </a:r>
                      <a:r>
                        <a:rPr lang="en-US" sz="1800" b="1" i="0" u="none" strike="noStrike" dirty="0">
                          <a:solidFill>
                            <a:srgbClr val="000000"/>
                          </a:solidFill>
                          <a:effectLst/>
                          <a:latin typeface="Arial" panose="020B0604020202020204" pitchFamily="34" charset="0"/>
                        </a:rPr>
                        <a:t>timely </a:t>
                      </a:r>
                      <a:r>
                        <a:rPr lang="en-US" sz="1800" b="0" i="0" u="none" strike="noStrike" dirty="0">
                          <a:solidFill>
                            <a:srgbClr val="000000"/>
                          </a:solidFill>
                          <a:effectLst/>
                          <a:latin typeface="Arial" panose="020B0604020202020204" pitchFamily="34" charset="0"/>
                        </a:rPr>
                        <a:t>way</a:t>
                      </a:r>
                      <a:br>
                        <a:rPr lang="en-US" sz="3200" dirty="0">
                          <a:effectLst/>
                        </a:rPr>
                      </a:br>
                      <a:r>
                        <a:rPr lang="en-US" sz="1800" b="1" i="0" u="none" strike="noStrike" dirty="0">
                          <a:solidFill>
                            <a:srgbClr val="000000"/>
                          </a:solidFill>
                          <a:effectLst/>
                          <a:latin typeface="Arial" panose="020B0604020202020204" pitchFamily="34" charset="0"/>
                        </a:rPr>
                        <a:t>5. Secure </a:t>
                      </a:r>
                      <a:r>
                        <a:rPr lang="en-US" sz="1800" b="0" i="0" u="none" strike="noStrike" dirty="0">
                          <a:solidFill>
                            <a:srgbClr val="000000"/>
                          </a:solidFill>
                          <a:effectLst/>
                          <a:latin typeface="Arial" panose="020B0604020202020204" pitchFamily="34" charset="0"/>
                        </a:rPr>
                        <a:t>bastion that protects the information assets</a:t>
                      </a:r>
                      <a:endParaRPr lang="en-US" sz="3200" dirty="0">
                        <a:effectLst/>
                      </a:endParaRPr>
                    </a:p>
                    <a:p>
                      <a:pPr rtl="0" fontAlgn="t">
                        <a:spcBef>
                          <a:spcPts val="0"/>
                        </a:spcBef>
                        <a:spcAft>
                          <a:spcPts val="0"/>
                        </a:spcAft>
                      </a:pPr>
                      <a:r>
                        <a:rPr lang="en-US" sz="1800" b="0" i="0" u="none" strike="noStrike" dirty="0">
                          <a:solidFill>
                            <a:srgbClr val="000000"/>
                          </a:solidFill>
                          <a:effectLst/>
                          <a:latin typeface="Arial" panose="020B0604020202020204" pitchFamily="34" charset="0"/>
                        </a:rPr>
                        <a:t>6. Serve as the </a:t>
                      </a:r>
                      <a:r>
                        <a:rPr lang="en-US" sz="1800" b="1" i="0" u="none" strike="noStrike" dirty="0">
                          <a:solidFill>
                            <a:srgbClr val="000000"/>
                          </a:solidFill>
                          <a:effectLst/>
                          <a:latin typeface="Arial" panose="020B0604020202020204" pitchFamily="34" charset="0"/>
                        </a:rPr>
                        <a:t>authoritative and trustworthy</a:t>
                      </a:r>
                      <a:r>
                        <a:rPr lang="en-US" sz="1800" b="0" i="0" u="none" strike="noStrike" dirty="0">
                          <a:solidFill>
                            <a:srgbClr val="000000"/>
                          </a:solidFill>
                          <a:effectLst/>
                          <a:latin typeface="Arial" panose="020B0604020202020204" pitchFamily="34" charset="0"/>
                        </a:rPr>
                        <a:t> foundation for improved decision making</a:t>
                      </a:r>
                      <a:endParaRPr lang="en-US" sz="3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ETL and ELT process, once automated, combines data from multiple sources and ensures consistency via transforms. Business rules are established and conformed to within the transformation process. Adapting to change could also be a challenge depending on the complexity of the process.</a:t>
                      </a:r>
                      <a:endParaRPr lang="en-US" sz="3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99161873"/>
                  </a:ext>
                </a:extLst>
              </a:tr>
            </a:tbl>
          </a:graphicData>
        </a:graphic>
      </p:graphicFrame>
      <p:pic>
        <p:nvPicPr>
          <p:cNvPr id="5" name="Picture 4">
            <a:extLst>
              <a:ext uri="{FF2B5EF4-FFF2-40B4-BE49-F238E27FC236}">
                <a16:creationId xmlns:a16="http://schemas.microsoft.com/office/drawing/2014/main" id="{4D56C8F4-AD30-FCEB-76ED-E62C4D0C9C23}"/>
              </a:ext>
            </a:extLst>
          </p:cNvPr>
          <p:cNvPicPr>
            <a:picLocks noChangeAspect="1"/>
          </p:cNvPicPr>
          <p:nvPr/>
        </p:nvPicPr>
        <p:blipFill>
          <a:blip r:embed="rId3"/>
          <a:stretch>
            <a:fillRect/>
          </a:stretch>
        </p:blipFill>
        <p:spPr>
          <a:xfrm>
            <a:off x="581114" y="4724400"/>
            <a:ext cx="1123769" cy="1447800"/>
          </a:xfrm>
          <a:prstGeom prst="rect">
            <a:avLst/>
          </a:prstGeom>
        </p:spPr>
      </p:pic>
    </p:spTree>
    <p:extLst>
      <p:ext uri="{BB962C8B-B14F-4D97-AF65-F5344CB8AC3E}">
        <p14:creationId xmlns:p14="http://schemas.microsoft.com/office/powerpoint/2010/main" val="509240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A85C1-D9B2-91AA-2C4D-C70F40F81A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A3CB1E-1EB9-B8A0-CDAE-F8A5387EBDAA}"/>
              </a:ext>
            </a:extLst>
          </p:cNvPr>
          <p:cNvSpPr>
            <a:spLocks noGrp="1"/>
          </p:cNvSpPr>
          <p:nvPr>
            <p:ph type="title"/>
          </p:nvPr>
        </p:nvSpPr>
        <p:spPr>
          <a:xfrm>
            <a:off x="152401" y="228600"/>
            <a:ext cx="8790268" cy="1219200"/>
          </a:xfrm>
        </p:spPr>
        <p:txBody>
          <a:bodyPr>
            <a:normAutofit fontScale="90000"/>
          </a:bodyPr>
          <a:lstStyle/>
          <a:p>
            <a:r>
              <a:rPr lang="en-US" dirty="0"/>
              <a:t>Aligning Kimball’s goals to </a:t>
            </a:r>
            <a:br>
              <a:rPr lang="en-US" dirty="0"/>
            </a:br>
            <a:r>
              <a:rPr lang="en-US" dirty="0"/>
              <a:t>DW Framework</a:t>
            </a:r>
          </a:p>
        </p:txBody>
      </p:sp>
      <p:pic>
        <p:nvPicPr>
          <p:cNvPr id="4" name="Picture 3">
            <a:extLst>
              <a:ext uri="{FF2B5EF4-FFF2-40B4-BE49-F238E27FC236}">
                <a16:creationId xmlns:a16="http://schemas.microsoft.com/office/drawing/2014/main" id="{9A5777E8-4E26-2227-321F-F6BBBF951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66009"/>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8">
            <a:extLst>
              <a:ext uri="{FF2B5EF4-FFF2-40B4-BE49-F238E27FC236}">
                <a16:creationId xmlns:a16="http://schemas.microsoft.com/office/drawing/2014/main" id="{55EA5743-015C-4E59-4063-651D73331775}"/>
              </a:ext>
            </a:extLst>
          </p:cNvPr>
          <p:cNvGraphicFramePr>
            <a:graphicFrameLocks noGrp="1"/>
          </p:cNvGraphicFramePr>
          <p:nvPr>
            <p:extLst>
              <p:ext uri="{D42A27DB-BD31-4B8C-83A1-F6EECF244321}">
                <p14:modId xmlns:p14="http://schemas.microsoft.com/office/powerpoint/2010/main" val="1684737185"/>
              </p:ext>
            </p:extLst>
          </p:nvPr>
        </p:nvGraphicFramePr>
        <p:xfrm>
          <a:off x="628290" y="1905000"/>
          <a:ext cx="7924800" cy="4094480"/>
        </p:xfrm>
        <a:graphic>
          <a:graphicData uri="http://schemas.openxmlformats.org/drawingml/2006/table">
            <a:tbl>
              <a:tblPr/>
              <a:tblGrid>
                <a:gridCol w="1453337">
                  <a:extLst>
                    <a:ext uri="{9D8B030D-6E8A-4147-A177-3AD203B41FA5}">
                      <a16:colId xmlns:a16="http://schemas.microsoft.com/office/drawing/2014/main" val="3017256857"/>
                    </a:ext>
                  </a:extLst>
                </a:gridCol>
                <a:gridCol w="3068155">
                  <a:extLst>
                    <a:ext uri="{9D8B030D-6E8A-4147-A177-3AD203B41FA5}">
                      <a16:colId xmlns:a16="http://schemas.microsoft.com/office/drawing/2014/main" val="2483069997"/>
                    </a:ext>
                  </a:extLst>
                </a:gridCol>
                <a:gridCol w="3403308">
                  <a:extLst>
                    <a:ext uri="{9D8B030D-6E8A-4147-A177-3AD203B41FA5}">
                      <a16:colId xmlns:a16="http://schemas.microsoft.com/office/drawing/2014/main" val="1721548449"/>
                    </a:ext>
                  </a:extLst>
                </a:gridCol>
              </a:tblGrid>
              <a:tr h="444926">
                <a:tc>
                  <a:txBody>
                    <a:bodyPr/>
                    <a:lstStyle/>
                    <a:p>
                      <a:pPr rtl="0" fontAlgn="t">
                        <a:spcBef>
                          <a:spcPts val="0"/>
                        </a:spcBef>
                        <a:spcAft>
                          <a:spcPts val="0"/>
                        </a:spcAft>
                      </a:pPr>
                      <a:r>
                        <a:rPr lang="en-US" sz="1800" b="1" i="0" u="none" strike="noStrike" dirty="0">
                          <a:solidFill>
                            <a:srgbClr val="000000"/>
                          </a:solidFill>
                          <a:effectLst/>
                          <a:latin typeface="Arial" panose="020B0604020202020204" pitchFamily="34" charset="0"/>
                        </a:rPr>
                        <a:t>DW Framework</a:t>
                      </a:r>
                      <a:endParaRPr lang="en-US" sz="3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800" b="1" i="0" u="none" strike="noStrike" dirty="0">
                          <a:solidFill>
                            <a:srgbClr val="000000"/>
                          </a:solidFill>
                          <a:effectLst/>
                          <a:latin typeface="Arial" panose="020B0604020202020204" pitchFamily="34" charset="0"/>
                        </a:rPr>
                        <a:t>Aligned Goals</a:t>
                      </a:r>
                      <a:endParaRPr lang="en-US" sz="3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800" b="1" i="0" u="none" strike="noStrike">
                          <a:solidFill>
                            <a:srgbClr val="000000"/>
                          </a:solidFill>
                          <a:effectLst/>
                          <a:latin typeface="Arial" panose="020B0604020202020204" pitchFamily="34" charset="0"/>
                        </a:rPr>
                        <a:t>Reasoning</a:t>
                      </a:r>
                      <a:endParaRPr lang="en-US" sz="3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5162457"/>
                  </a:ext>
                </a:extLst>
              </a:tr>
              <a:tr h="1457517">
                <a:tc>
                  <a:txBody>
                    <a:bodyPr/>
                    <a:lstStyle/>
                    <a:p>
                      <a:pPr rtl="0" fontAlgn="t">
                        <a:spcBef>
                          <a:spcPts val="0"/>
                        </a:spcBef>
                        <a:spcAft>
                          <a:spcPts val="1200"/>
                        </a:spcAft>
                      </a:pPr>
                      <a:r>
                        <a:rPr lang="en-US" sz="1800" b="1" i="0" u="none" strike="noStrike">
                          <a:solidFill>
                            <a:srgbClr val="000000"/>
                          </a:solidFill>
                          <a:effectLst/>
                          <a:latin typeface="Arial" panose="020B0604020202020204" pitchFamily="34" charset="0"/>
                        </a:rPr>
                        <a:t>Data analytics and business intelligence (BI)</a:t>
                      </a:r>
                      <a:endParaRPr lang="en-US" sz="32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1. Make information easily </a:t>
                      </a:r>
                      <a:r>
                        <a:rPr lang="en-US" sz="1800" b="1" i="0" u="none" strike="noStrike" dirty="0">
                          <a:solidFill>
                            <a:srgbClr val="000000"/>
                          </a:solidFill>
                          <a:effectLst/>
                          <a:latin typeface="Arial" panose="020B0604020202020204" pitchFamily="34" charset="0"/>
                        </a:rPr>
                        <a:t>accessible</a:t>
                      </a:r>
                      <a:endParaRPr lang="en-US" sz="3200" dirty="0">
                        <a:effectLst/>
                      </a:endParaRPr>
                    </a:p>
                    <a:p>
                      <a:pPr rtl="0" fontAlgn="t">
                        <a:spcBef>
                          <a:spcPts val="0"/>
                        </a:spcBef>
                        <a:spcAft>
                          <a:spcPts val="0"/>
                        </a:spcAft>
                      </a:pPr>
                      <a:r>
                        <a:rPr lang="en-US" sz="1800" b="0" i="0" u="none" strike="noStrike" dirty="0">
                          <a:solidFill>
                            <a:srgbClr val="000000"/>
                          </a:solidFill>
                          <a:effectLst/>
                          <a:latin typeface="Arial" panose="020B0604020202020204" pitchFamily="34" charset="0"/>
                        </a:rPr>
                        <a:t>2. Present information </a:t>
                      </a:r>
                      <a:r>
                        <a:rPr lang="en-US" sz="1800" b="1" i="0" u="none" strike="noStrike" dirty="0">
                          <a:solidFill>
                            <a:srgbClr val="000000"/>
                          </a:solidFill>
                          <a:effectLst/>
                          <a:latin typeface="Arial" panose="020B0604020202020204" pitchFamily="34" charset="0"/>
                        </a:rPr>
                        <a:t>consistently</a:t>
                      </a:r>
                      <a:endParaRPr lang="en-US" sz="3200" dirty="0">
                        <a:effectLst/>
                      </a:endParaRPr>
                    </a:p>
                    <a:p>
                      <a:pPr rtl="0" fontAlgn="t">
                        <a:spcBef>
                          <a:spcPts val="0"/>
                        </a:spcBef>
                        <a:spcAft>
                          <a:spcPts val="0"/>
                        </a:spcAft>
                      </a:pPr>
                      <a:r>
                        <a:rPr lang="en-US" sz="1800" b="0" i="0" u="none" strike="noStrike" dirty="0">
                          <a:solidFill>
                            <a:srgbClr val="000000"/>
                          </a:solidFill>
                          <a:effectLst/>
                          <a:latin typeface="Arial" panose="020B0604020202020204" pitchFamily="34" charset="0"/>
                        </a:rPr>
                        <a:t>6. Serve as the </a:t>
                      </a:r>
                      <a:r>
                        <a:rPr lang="en-US" sz="1800" b="1" i="0" u="none" strike="noStrike" dirty="0">
                          <a:solidFill>
                            <a:srgbClr val="000000"/>
                          </a:solidFill>
                          <a:effectLst/>
                          <a:latin typeface="Arial" panose="020B0604020202020204" pitchFamily="34" charset="0"/>
                        </a:rPr>
                        <a:t>authoritative and trustworthy</a:t>
                      </a:r>
                      <a:r>
                        <a:rPr lang="en-US" sz="1800" b="0" i="0" u="none" strike="noStrike" dirty="0">
                          <a:solidFill>
                            <a:srgbClr val="000000"/>
                          </a:solidFill>
                          <a:effectLst/>
                          <a:latin typeface="Arial" panose="020B0604020202020204" pitchFamily="34" charset="0"/>
                        </a:rPr>
                        <a:t> foundation for improved decision making</a:t>
                      </a:r>
                      <a:endParaRPr lang="en-US" sz="3200" dirty="0">
                        <a:effectLst/>
                      </a:endParaRPr>
                    </a:p>
                    <a:p>
                      <a:pPr rtl="0" fontAlgn="t">
                        <a:spcBef>
                          <a:spcPts val="0"/>
                        </a:spcBef>
                        <a:spcAft>
                          <a:spcPts val="0"/>
                        </a:spcAft>
                      </a:pPr>
                      <a:r>
                        <a:rPr lang="en-US" sz="1800" b="0" i="0" u="none" strike="noStrike" dirty="0">
                          <a:solidFill>
                            <a:srgbClr val="000000"/>
                          </a:solidFill>
                          <a:effectLst/>
                          <a:latin typeface="Arial" panose="020B0604020202020204" pitchFamily="34" charset="0"/>
                        </a:rPr>
                        <a:t>7. The </a:t>
                      </a:r>
                      <a:r>
                        <a:rPr lang="en-US" sz="1800" b="1" i="0" u="none" strike="noStrike" dirty="0">
                          <a:solidFill>
                            <a:srgbClr val="000000"/>
                          </a:solidFill>
                          <a:effectLst/>
                          <a:latin typeface="Arial" panose="020B0604020202020204" pitchFamily="34" charset="0"/>
                        </a:rPr>
                        <a:t>business community must accept</a:t>
                      </a:r>
                      <a:r>
                        <a:rPr lang="en-US" sz="1800" b="0" i="0" u="none" strike="noStrike" dirty="0">
                          <a:solidFill>
                            <a:srgbClr val="000000"/>
                          </a:solidFill>
                          <a:effectLst/>
                          <a:latin typeface="Arial" panose="020B0604020202020204" pitchFamily="34" charset="0"/>
                        </a:rPr>
                        <a:t> the DW/BI system to deem it successful</a:t>
                      </a:r>
                      <a:endParaRPr lang="en-US" sz="3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rtl="0" fontAlgn="t">
                        <a:spcBef>
                          <a:spcPts val="0"/>
                        </a:spcBef>
                        <a:spcAft>
                          <a:spcPts val="0"/>
                        </a:spcAft>
                      </a:pPr>
                      <a:r>
                        <a:rPr lang="en-US" sz="1800" b="0" i="0" u="none" strike="noStrike" dirty="0">
                          <a:solidFill>
                            <a:srgbClr val="000000"/>
                          </a:solidFill>
                          <a:effectLst/>
                          <a:latin typeface="Arial" panose="020B0604020202020204" pitchFamily="34" charset="0"/>
                        </a:rPr>
                        <a:t>The goal is for a non-technical business user to utilize a simplified and unified schema which contains consistent and trusted data as it has gone through transform and load rules. Business users need to find the analytical results meaningful and useful for decision making.</a:t>
                      </a:r>
                      <a:endParaRPr lang="en-US" sz="32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26641377"/>
                  </a:ext>
                </a:extLst>
              </a:tr>
            </a:tbl>
          </a:graphicData>
        </a:graphic>
      </p:graphicFrame>
      <p:pic>
        <p:nvPicPr>
          <p:cNvPr id="5" name="Picture 4">
            <a:extLst>
              <a:ext uri="{FF2B5EF4-FFF2-40B4-BE49-F238E27FC236}">
                <a16:creationId xmlns:a16="http://schemas.microsoft.com/office/drawing/2014/main" id="{FCCB8905-D423-518F-0AD9-BB272E8044EC}"/>
              </a:ext>
            </a:extLst>
          </p:cNvPr>
          <p:cNvPicPr>
            <a:picLocks noChangeAspect="1"/>
          </p:cNvPicPr>
          <p:nvPr/>
        </p:nvPicPr>
        <p:blipFill>
          <a:blip r:embed="rId3"/>
          <a:stretch>
            <a:fillRect/>
          </a:stretch>
        </p:blipFill>
        <p:spPr>
          <a:xfrm>
            <a:off x="685800" y="4562292"/>
            <a:ext cx="1286055" cy="1305108"/>
          </a:xfrm>
          <a:prstGeom prst="rect">
            <a:avLst/>
          </a:prstGeom>
        </p:spPr>
      </p:pic>
    </p:spTree>
    <p:extLst>
      <p:ext uri="{BB962C8B-B14F-4D97-AF65-F5344CB8AC3E}">
        <p14:creationId xmlns:p14="http://schemas.microsoft.com/office/powerpoint/2010/main" val="923271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Importance of Design and Modeling</a:t>
            </a:r>
            <a:endParaRPr lang="en-US" dirty="0"/>
          </a:p>
        </p:txBody>
      </p:sp>
      <p:sp>
        <p:nvSpPr>
          <p:cNvPr id="3" name="Content Placeholder 2"/>
          <p:cNvSpPr>
            <a:spLocks noGrp="1"/>
          </p:cNvSpPr>
          <p:nvPr>
            <p:ph idx="1"/>
          </p:nvPr>
        </p:nvSpPr>
        <p:spPr>
          <a:xfrm>
            <a:off x="381000" y="1417638"/>
            <a:ext cx="8382000" cy="3763962"/>
          </a:xfrm>
        </p:spPr>
        <p:txBody>
          <a:bodyPr>
            <a:noAutofit/>
          </a:bodyPr>
          <a:lstStyle/>
          <a:p>
            <a:r>
              <a:rPr lang="en-US" sz="2600" b="1" dirty="0"/>
              <a:t>Visualize</a:t>
            </a:r>
            <a:r>
              <a:rPr lang="en-US" sz="2600" dirty="0"/>
              <a:t> desired structure and behavior of the system</a:t>
            </a:r>
          </a:p>
          <a:p>
            <a:r>
              <a:rPr lang="en-US" sz="2600" b="1" dirty="0"/>
              <a:t>Decompose</a:t>
            </a:r>
            <a:r>
              <a:rPr lang="en-US" sz="2600" dirty="0"/>
              <a:t> technical details which may be hard to grasp into comprehendible parts to gain deeper</a:t>
            </a:r>
            <a:r>
              <a:rPr lang="en-US" sz="2600" b="1" dirty="0"/>
              <a:t> understanding </a:t>
            </a:r>
          </a:p>
          <a:p>
            <a:r>
              <a:rPr lang="en-US" sz="2600" b="1" i="0" u="none" strike="noStrike" dirty="0">
                <a:solidFill>
                  <a:srgbClr val="000000"/>
                </a:solidFill>
                <a:effectLst/>
              </a:rPr>
              <a:t>Keep it Simple </a:t>
            </a:r>
            <a:r>
              <a:rPr lang="en-US" sz="2600" b="0" i="0" u="none" strike="noStrike" dirty="0">
                <a:solidFill>
                  <a:srgbClr val="000000"/>
                </a:solidFill>
                <a:effectLst/>
              </a:rPr>
              <a:t>understand who you are modeling for and how they will use it</a:t>
            </a:r>
            <a:endParaRPr lang="en-US" sz="2600" b="1" dirty="0"/>
          </a:p>
          <a:p>
            <a:r>
              <a:rPr lang="en-US" sz="2600" b="1" dirty="0"/>
              <a:t>Communicate</a:t>
            </a:r>
            <a:r>
              <a:rPr lang="en-US" sz="2600" dirty="0"/>
              <a:t> desired structure to builders and users.</a:t>
            </a:r>
          </a:p>
          <a:p>
            <a:r>
              <a:rPr lang="en-US" sz="2600" b="1" dirty="0"/>
              <a:t>Apply standards</a:t>
            </a:r>
            <a:r>
              <a:rPr lang="en-US" sz="2600" dirty="0"/>
              <a:t> - models need to be consistent, comprehendible and maintainable. </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54F656BE-282C-678F-4912-D893CB0A0B6F}"/>
              </a:ext>
            </a:extLst>
          </p:cNvPr>
          <p:cNvSpPr txBox="1"/>
          <p:nvPr/>
        </p:nvSpPr>
        <p:spPr>
          <a:xfrm>
            <a:off x="2209800" y="5486400"/>
            <a:ext cx="6934200" cy="1200329"/>
          </a:xfrm>
          <a:prstGeom prst="rect">
            <a:avLst/>
          </a:prstGeom>
          <a:noFill/>
        </p:spPr>
        <p:txBody>
          <a:bodyPr wrap="square">
            <a:spAutoFit/>
          </a:bodyPr>
          <a:lstStyle/>
          <a:p>
            <a:r>
              <a:rPr lang="en-US" sz="2400" b="1" dirty="0"/>
              <a:t>“We build models of complex systems because we cannot comprehend such a system in its entirety”</a:t>
            </a:r>
            <a:endParaRPr lang="en-US" sz="2400" dirty="0"/>
          </a:p>
          <a:p>
            <a:pPr marL="0" indent="0">
              <a:buNone/>
            </a:pPr>
            <a:r>
              <a:rPr lang="en-US" sz="2400" dirty="0"/>
              <a:t>(Booch, G., Rumbaugh, J., Jacobson I. 2005).  </a:t>
            </a:r>
          </a:p>
        </p:txBody>
      </p:sp>
    </p:spTree>
    <p:extLst>
      <p:ext uri="{BB962C8B-B14F-4D97-AF65-F5344CB8AC3E}">
        <p14:creationId xmlns:p14="http://schemas.microsoft.com/office/powerpoint/2010/main" val="17452615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14132</TotalTime>
  <Words>4642</Words>
  <Application>Microsoft Office PowerPoint</Application>
  <PresentationFormat>On-screen Show (4:3)</PresentationFormat>
  <Paragraphs>607</Paragraphs>
  <Slides>69</Slides>
  <Notes>44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Arial</vt:lpstr>
      <vt:lpstr>BerkeleyStd-Medium</vt:lpstr>
      <vt:lpstr>Calibri</vt:lpstr>
      <vt:lpstr>Helvetica</vt:lpstr>
      <vt:lpstr>Lora</vt:lpstr>
      <vt:lpstr>Noto Sans Symbols</vt:lpstr>
      <vt:lpstr>Tahoma</vt:lpstr>
      <vt:lpstr>Times New Roman</vt:lpstr>
      <vt:lpstr>Wingdings</vt:lpstr>
      <vt:lpstr>Office Theme</vt:lpstr>
      <vt:lpstr>Module 2-Dimensional Data Modeling</vt:lpstr>
      <vt:lpstr>Outline</vt:lpstr>
      <vt:lpstr>Adapting from OLTP to Warehousing</vt:lpstr>
      <vt:lpstr>Kimball’s goals of DW &amp; BI</vt:lpstr>
      <vt:lpstr>PowerPoint Presentation</vt:lpstr>
      <vt:lpstr>Aligning Kimball’s goals to  DW Framework</vt:lpstr>
      <vt:lpstr>Aligning Kimball’s goals to  DW Framework</vt:lpstr>
      <vt:lpstr>Aligning Kimball’s goals to  DW Framework</vt:lpstr>
      <vt:lpstr>Importance of Design and Modeling</vt:lpstr>
      <vt:lpstr>Data Warehouse  Modeling Approaches</vt:lpstr>
      <vt:lpstr>DW Modeling and Design Process</vt:lpstr>
      <vt:lpstr>DW Implementation Process</vt:lpstr>
      <vt:lpstr>Dimensional Data Modeling Design Process</vt:lpstr>
      <vt:lpstr>Analytical to Dimensional</vt:lpstr>
      <vt:lpstr>Dimensional Star</vt:lpstr>
      <vt:lpstr>Dimensional Star</vt:lpstr>
      <vt:lpstr>Relational OLTP Schema</vt:lpstr>
      <vt:lpstr>Dimensional Star Schema</vt:lpstr>
      <vt:lpstr>PowerPoint Presentation</vt:lpstr>
      <vt:lpstr>Dimension</vt:lpstr>
      <vt:lpstr>Dimensional Attributes</vt:lpstr>
      <vt:lpstr>Most Dimensions are Hierarchical</vt:lpstr>
      <vt:lpstr>Recognizing Dimensions with Multiple Hierarchies</vt:lpstr>
      <vt:lpstr>Recognizing Dimensions with Multiple Hierarchies</vt:lpstr>
      <vt:lpstr>More about Dimensions in a bit…</vt:lpstr>
      <vt:lpstr>Fact Table Types</vt:lpstr>
      <vt:lpstr>Fact Table Types- Kimball</vt:lpstr>
      <vt:lpstr>Distinguishing a Dimension vs. a Fact</vt:lpstr>
      <vt:lpstr>Facts are all about Measures</vt:lpstr>
      <vt:lpstr>Fact Table Attributes</vt:lpstr>
      <vt:lpstr>Fact Table Data Example</vt:lpstr>
      <vt:lpstr>Degenerate Dimensions</vt:lpstr>
      <vt:lpstr>Factless fact tables</vt:lpstr>
      <vt:lpstr>Drilling Up/Down</vt:lpstr>
      <vt:lpstr>  Slowly-Changing Dimensions</vt:lpstr>
      <vt:lpstr>SCD Type 0 – Retain Original</vt:lpstr>
      <vt:lpstr>SCD Type 1 - Overwrite</vt:lpstr>
      <vt:lpstr>SCD Type 2 – Add New Row</vt:lpstr>
      <vt:lpstr>SCD Type 2 – Add New Row</vt:lpstr>
      <vt:lpstr>Mixing SCD Type 1 and SCD Type 2</vt:lpstr>
      <vt:lpstr>SCD Type 3 – Add New Attribute</vt:lpstr>
      <vt:lpstr>Which SCD is optimal?</vt:lpstr>
      <vt:lpstr>Schemas</vt:lpstr>
      <vt:lpstr>Snowflake- Normalization of Dimensions</vt:lpstr>
      <vt:lpstr>Constellation  </vt:lpstr>
      <vt:lpstr>  Back to Dimensions… ….Time as Dimension</vt:lpstr>
      <vt:lpstr>Time as Dimension</vt:lpstr>
      <vt:lpstr>Time as Dimension</vt:lpstr>
      <vt:lpstr>Temporal Data Types</vt:lpstr>
      <vt:lpstr>Role-Playing Dimensions</vt:lpstr>
      <vt:lpstr>Forms of time record</vt:lpstr>
      <vt:lpstr>Bitemporal  Design</vt:lpstr>
      <vt:lpstr>Bitemporal Design</vt:lpstr>
      <vt:lpstr>Assertions referring to Time</vt:lpstr>
      <vt:lpstr>Additional Reading..</vt:lpstr>
      <vt:lpstr>Overcomplicating DW?</vt:lpstr>
      <vt:lpstr>Lookup tables as dimensions</vt:lpstr>
      <vt:lpstr>Junk Dimensions</vt:lpstr>
      <vt:lpstr>Junk Dimensions</vt:lpstr>
      <vt:lpstr>Partitioning</vt:lpstr>
      <vt:lpstr>  Back to Dimensions… …. Slowly-Changing Dimensions (SCD)</vt:lpstr>
      <vt:lpstr>SCD Type 4  - mini dimension</vt:lpstr>
      <vt:lpstr>SCD Type 5 – Dimension Outrigger</vt:lpstr>
      <vt:lpstr>SCD Type 5 – Dimension Outrigger</vt:lpstr>
      <vt:lpstr>SCD Type 6  SCD2 +SCD1+SCD3 Attributes</vt:lpstr>
      <vt:lpstr>SCD Type 7 Redundant SCD 1 and SCD 2</vt:lpstr>
      <vt:lpstr>Fact Table Types- Kimball</vt:lpstr>
      <vt:lpstr>Fact Table Types- Kimball</vt:lpstr>
      <vt:lpstr>References</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 CS779</dc:title>
  <dc:creator>Jack Polnar</dc:creator>
  <cp:lastModifiedBy>Jack Polnar</cp:lastModifiedBy>
  <cp:revision>227</cp:revision>
  <dcterms:created xsi:type="dcterms:W3CDTF">2011-09-08T00:11:11Z</dcterms:created>
  <dcterms:modified xsi:type="dcterms:W3CDTF">2024-09-30T21:13:51Z</dcterms:modified>
</cp:coreProperties>
</file>